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5"/>
  </p:notesMasterIdLst>
  <p:sldIdLst>
    <p:sldId id="273" r:id="rId2"/>
    <p:sldId id="284" r:id="rId3"/>
    <p:sldId id="274" r:id="rId4"/>
    <p:sldId id="285" r:id="rId5"/>
    <p:sldId id="299" r:id="rId6"/>
    <p:sldId id="300" r:id="rId7"/>
    <p:sldId id="286" r:id="rId8"/>
    <p:sldId id="293" r:id="rId9"/>
    <p:sldId id="304" r:id="rId10"/>
    <p:sldId id="288" r:id="rId11"/>
    <p:sldId id="294" r:id="rId12"/>
    <p:sldId id="308" r:id="rId13"/>
    <p:sldId id="305" r:id="rId14"/>
    <p:sldId id="290" r:id="rId15"/>
    <p:sldId id="295" r:id="rId16"/>
    <p:sldId id="301" r:id="rId17"/>
    <p:sldId id="302" r:id="rId18"/>
    <p:sldId id="292" r:id="rId19"/>
    <p:sldId id="296" r:id="rId20"/>
    <p:sldId id="303" r:id="rId21"/>
    <p:sldId id="297" r:id="rId22"/>
    <p:sldId id="298" r:id="rId23"/>
    <p:sldId id="279" r:id="rId24"/>
  </p:sldIdLst>
  <p:sldSz cx="12192000" cy="6858000"/>
  <p:notesSz cx="6858000" cy="9144000"/>
  <p:embeddedFontLst>
    <p:embeddedFont>
      <p:font typeface="等线" panose="02010600030101010101" pitchFamily="2" charset="-122"/>
      <p:regular r:id="rId26"/>
      <p:bold r:id="rId27"/>
    </p:embeddedFont>
    <p:embeddedFont>
      <p:font typeface="微软雅黑" panose="020B0503020204020204" pitchFamily="34" charset="-122"/>
      <p:regular r:id="rId28"/>
      <p:bold r:id="rId2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32" autoAdjust="0"/>
    <p:restoredTop sz="94660"/>
  </p:normalViewPr>
  <p:slideViewPr>
    <p:cSldViewPr snapToGrid="0">
      <p:cViewPr>
        <p:scale>
          <a:sx n="100" d="100"/>
          <a:sy n="100" d="100"/>
        </p:scale>
        <p:origin x="2586" y="1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C8C0B-E7A1-4E81-AB6F-6479A52F298B}" type="datetimeFigureOut">
              <a:rPr lang="zh-CN" altLang="en-US" smtClean="0"/>
              <a:t>2024/12/27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7FEF-E4FC-4DC9-B4DC-A4589F3A6D20}" type="slidenum">
              <a:rPr lang="zh-CN" altLang="en-US" smtClean="0"/>
              <a:t>‹#›</a:t>
            </a:fld>
            <a:endParaRPr lang="zh-CN" altLang="en-US"/>
          </a:p>
        </p:txBody>
      </p:sp>
    </p:spTree>
    <p:extLst>
      <p:ext uri="{BB962C8B-B14F-4D97-AF65-F5344CB8AC3E}">
        <p14:creationId xmlns:p14="http://schemas.microsoft.com/office/powerpoint/2010/main" val="76972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63790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1663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51810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41722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203979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55395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0079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5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7.xml"/><Relationship Id="rId7" Type="http://schemas.openxmlformats.org/officeDocument/2006/relationships/image" Target="../media/image1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5.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5.xml"/><Relationship Id="rId5" Type="http://schemas.openxmlformats.org/officeDocument/2006/relationships/tags" Target="../tags/tag37.xml"/><Relationship Id="rId4" Type="http://schemas.openxmlformats.org/officeDocument/2006/relationships/tags" Target="../tags/tag36.xml"/></Relationships>
</file>

<file path=ppt/slides/_rels/slide17.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20.png"/><Relationship Id="rId4"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2.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5.xml"/><Relationship Id="rId5" Type="http://schemas.openxmlformats.org/officeDocument/2006/relationships/tags" Target="../tags/tag8.xml"/><Relationship Id="rId4"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8.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tags" Target="../tags/tag14.xml"/><Relationship Id="rId7" Type="http://schemas.openxmlformats.org/officeDocument/2006/relationships/image" Target="../media/image9.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5.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0472" y="1941290"/>
            <a:ext cx="11232878" cy="1204637"/>
          </a:xfrm>
        </p:spPr>
        <p:txBody>
          <a:bodyPr>
            <a:noAutofit/>
          </a:bodyPr>
          <a:lstStyle/>
          <a:p>
            <a:pPr algn="ctr">
              <a:lnSpc>
                <a:spcPct val="150000"/>
              </a:lnSpc>
            </a:pPr>
            <a:r>
              <a:rPr lang="zh-CN" altLang="en-US" sz="3200" b="1" dirty="0">
                <a:effectLst/>
                <a:latin typeface="+mj-lt"/>
                <a:ea typeface="微软雅黑" panose="020B0503020204020204" pitchFamily="34" charset="-122"/>
              </a:rPr>
              <a:t>会议纪要助手：</a:t>
            </a:r>
            <a:r>
              <a:rPr lang="zh-CN" altLang="en-US" sz="2000" b="1" dirty="0">
                <a:effectLst/>
                <a:latin typeface="+mj-lt"/>
                <a:ea typeface="微软雅黑" panose="020B0503020204020204" pitchFamily="34" charset="-122"/>
              </a:rPr>
              <a:t>一款 </a:t>
            </a:r>
            <a:r>
              <a:rPr lang="en-US" altLang="zh-CN" sz="2000" b="1" dirty="0">
                <a:effectLst/>
                <a:latin typeface="+mj-lt"/>
                <a:ea typeface="微软雅黑" panose="020B0503020204020204" pitchFamily="34" charset="-122"/>
              </a:rPr>
              <a:t>AI </a:t>
            </a:r>
            <a:r>
              <a:rPr lang="zh-CN" altLang="en-US" sz="2000" b="1" dirty="0">
                <a:effectLst/>
                <a:latin typeface="+mj-lt"/>
                <a:ea typeface="微软雅黑" panose="020B0503020204020204" pitchFamily="34" charset="-122"/>
              </a:rPr>
              <a:t>驱动的工具，用于快速将会议录音转换为会议纪要</a:t>
            </a:r>
            <a:br>
              <a:rPr lang="en-US" altLang="zh-CN" sz="1600" b="1" dirty="0">
                <a:effectLst/>
                <a:latin typeface="+mj-lt"/>
                <a:ea typeface="微软雅黑" panose="020B0503020204020204" pitchFamily="34" charset="-122"/>
              </a:rPr>
            </a:br>
            <a:r>
              <a:rPr lang="en-US" altLang="zh-CN" sz="1400" b="1" dirty="0">
                <a:effectLst/>
                <a:latin typeface="+mj-lt"/>
                <a:ea typeface="微软雅黑" panose="020B0503020204020204" pitchFamily="34" charset="-122"/>
              </a:rPr>
              <a:t>Meeting Minutes Assistant: An AI-powered tool for quickly converting meeting recordings into meeting minutes</a:t>
            </a:r>
            <a:endParaRPr lang="en-US" altLang="zh-CN" sz="1600" b="1" dirty="0">
              <a:effectLst/>
              <a:latin typeface="+mj-lt"/>
              <a:ea typeface="微软雅黑" panose="020B0503020204020204" pitchFamily="34" charset="-122"/>
            </a:endParaRPr>
          </a:p>
        </p:txBody>
      </p:sp>
      <p:sp>
        <p:nvSpPr>
          <p:cNvPr id="4" name="标题 1">
            <a:extLst>
              <a:ext uri="{FF2B5EF4-FFF2-40B4-BE49-F238E27FC236}">
                <a16:creationId xmlns:a16="http://schemas.microsoft.com/office/drawing/2014/main" id="{DB80170B-635B-79B8-6B08-145F5391354C}"/>
              </a:ext>
            </a:extLst>
          </p:cNvPr>
          <p:cNvSpPr txBox="1">
            <a:spLocks/>
          </p:cNvSpPr>
          <p:nvPr/>
        </p:nvSpPr>
        <p:spPr>
          <a:xfrm>
            <a:off x="2381250" y="4065006"/>
            <a:ext cx="2960295" cy="11273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r"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项目成员：</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2250758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林继申</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2251730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刘淑仪</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2254318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陆宇豪</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7" name="标题 1">
            <a:extLst>
              <a:ext uri="{FF2B5EF4-FFF2-40B4-BE49-F238E27FC236}">
                <a16:creationId xmlns:a16="http://schemas.microsoft.com/office/drawing/2014/main" id="{E5A4B498-0E92-2F56-6357-4353DEB0E74C}"/>
              </a:ext>
            </a:extLst>
          </p:cNvPr>
          <p:cNvSpPr txBox="1">
            <a:spLocks/>
          </p:cNvSpPr>
          <p:nvPr/>
        </p:nvSpPr>
        <p:spPr>
          <a:xfrm>
            <a:off x="8410669" y="5825407"/>
            <a:ext cx="3152681"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同济大学计算机科学与技术学院</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12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27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项目结构与功能</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Project Structure and Functionality</a:t>
            </a:r>
          </a:p>
        </p:txBody>
      </p:sp>
    </p:spTree>
    <p:extLst>
      <p:ext uri="{BB962C8B-B14F-4D97-AF65-F5344CB8AC3E}">
        <p14:creationId xmlns:p14="http://schemas.microsoft.com/office/powerpoint/2010/main" val="980369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项目结构与功能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Structure and Functionality</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标题 3">
            <a:extLst>
              <a:ext uri="{FF2B5EF4-FFF2-40B4-BE49-F238E27FC236}">
                <a16:creationId xmlns:a16="http://schemas.microsoft.com/office/drawing/2014/main" id="{85F56013-9EB2-4726-A2A1-52273D239C8B}"/>
              </a:ext>
            </a:extLst>
          </p:cNvPr>
          <p:cNvSpPr>
            <a:spLocks noGrp="1"/>
          </p:cNvSpPr>
          <p:nvPr>
            <p:custDataLst>
              <p:tags r:id="rId2"/>
            </p:custDataLst>
          </p:nvPr>
        </p:nvSpPr>
        <p:spPr>
          <a:xfrm>
            <a:off x="666751" y="1057277"/>
            <a:ext cx="7365833" cy="32259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R="0" lvl="0" algn="just" defTabSz="914400" rtl="0" eaLnBrk="1" fontAlgn="auto" latinLnBrk="0" hangingPunct="1">
              <a:lnSpc>
                <a:spcPct val="200000"/>
              </a:lnSpc>
              <a:spcBef>
                <a:spcPts val="0"/>
              </a:spcBef>
              <a:buClrTx/>
              <a:buSzTx/>
              <a:tabLst/>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项目功能概述：</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342900" marR="0" lvl="0" indent="-342900" algn="just" defTabSz="914400" rtl="0" eaLnBrk="1" fontAlgn="auto" latinLnBrk="0" hangingPunct="1">
              <a:lnSpc>
                <a:spcPct val="200000"/>
              </a:lnSpc>
              <a:spcBef>
                <a:spcPts val="0"/>
              </a:spcBef>
              <a:buClrTx/>
              <a:buSzTx/>
              <a:buFont typeface="Wingdings" panose="05000000000000000000" pitchFamily="2" charset="2"/>
              <a:buChar char="ü"/>
              <a:tabLst/>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音频转录</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：使用 </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Whisper-large-v3 </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将会议录音转换为文本。</a:t>
            </a:r>
          </a:p>
          <a:p>
            <a:pPr marL="342900" marR="0" lvl="0" indent="-342900" algn="just" defTabSz="914400" rtl="0" eaLnBrk="1" fontAlgn="auto" latinLnBrk="0" hangingPunct="1">
              <a:lnSpc>
                <a:spcPct val="200000"/>
              </a:lnSpc>
              <a:spcBef>
                <a:spcPts val="0"/>
              </a:spcBef>
              <a:buClrTx/>
              <a:buSzTx/>
              <a:buFont typeface="Wingdings" panose="05000000000000000000" pitchFamily="2" charset="2"/>
              <a:buChar char="ü"/>
              <a:tabLst/>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文本摘要</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：将长转录文本分解为可管理的段落并进行总结。</a:t>
            </a:r>
          </a:p>
          <a:p>
            <a:pPr marL="342900" marR="0" lvl="0" indent="-342900" algn="just" defTabSz="914400" rtl="0" eaLnBrk="1" fontAlgn="auto" latinLnBrk="0" hangingPunct="1">
              <a:lnSpc>
                <a:spcPct val="200000"/>
              </a:lnSpc>
              <a:spcBef>
                <a:spcPts val="0"/>
              </a:spcBef>
              <a:buClrTx/>
              <a:buSzTx/>
              <a:buFont typeface="Wingdings" panose="05000000000000000000" pitchFamily="2" charset="2"/>
              <a:buChar char="ü"/>
              <a:tabLst/>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纪要生成</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：使用预定义模板生成结构化会议纪要。</a:t>
            </a:r>
          </a:p>
          <a:p>
            <a:pPr marL="342900" marR="0" lvl="0" indent="-342900" algn="just" defTabSz="914400" rtl="0" eaLnBrk="1" fontAlgn="auto" latinLnBrk="0" hangingPunct="1">
              <a:lnSpc>
                <a:spcPct val="200000"/>
              </a:lnSpc>
              <a:spcBef>
                <a:spcPts val="0"/>
              </a:spcBef>
              <a:buClrTx/>
              <a:buSzTx/>
              <a:buFont typeface="Wingdings" panose="05000000000000000000" pitchFamily="2" charset="2"/>
              <a:buChar char="ü"/>
              <a:tabLst/>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输出验证</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：确保生成的纪要准确且完整。</a:t>
            </a:r>
          </a:p>
        </p:txBody>
      </p:sp>
      <p:pic>
        <p:nvPicPr>
          <p:cNvPr id="6146" name="Picture 2" descr="Whisper ASR: The Latest OpenAI Innovation for Superior Speech ...">
            <a:extLst>
              <a:ext uri="{FF2B5EF4-FFF2-40B4-BE49-F238E27FC236}">
                <a16:creationId xmlns:a16="http://schemas.microsoft.com/office/drawing/2014/main" id="{BC0D7A27-0A4F-40BC-A003-C82F1B243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2695" y="3653840"/>
            <a:ext cx="4312554" cy="2873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25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ladia - Thinking of using open-source Whisper ASR? Here are the ...">
            <a:extLst>
              <a:ext uri="{FF2B5EF4-FFF2-40B4-BE49-F238E27FC236}">
                <a16:creationId xmlns:a16="http://schemas.microsoft.com/office/drawing/2014/main" id="{4841F0F9-372B-42AF-A51A-80ED55AF1A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264"/>
          <a:stretch/>
        </p:blipFill>
        <p:spPr bwMode="auto">
          <a:xfrm>
            <a:off x="650706" y="3718229"/>
            <a:ext cx="5316954" cy="3123729"/>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项目结构与功能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Structure and Functionality</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FD773D59-D8F5-4718-8AB8-4F231A22703D}"/>
              </a:ext>
            </a:extLst>
          </p:cNvPr>
          <p:cNvPicPr>
            <a:picLocks noChangeAspect="1"/>
          </p:cNvPicPr>
          <p:nvPr/>
        </p:nvPicPr>
        <p:blipFill>
          <a:blip r:embed="rId6"/>
          <a:stretch>
            <a:fillRect/>
          </a:stretch>
        </p:blipFill>
        <p:spPr>
          <a:xfrm>
            <a:off x="6208295" y="1200150"/>
            <a:ext cx="5316954" cy="5505417"/>
          </a:xfrm>
          <a:prstGeom prst="rect">
            <a:avLst/>
          </a:prstGeom>
        </p:spPr>
      </p:pic>
      <p:sp>
        <p:nvSpPr>
          <p:cNvPr id="16" name="标题 3">
            <a:extLst>
              <a:ext uri="{FF2B5EF4-FFF2-40B4-BE49-F238E27FC236}">
                <a16:creationId xmlns:a16="http://schemas.microsoft.com/office/drawing/2014/main" id="{29763FE9-2EC2-409A-B709-01A911FB13E5}"/>
              </a:ext>
            </a:extLst>
          </p:cNvPr>
          <p:cNvSpPr>
            <a:spLocks noGrp="1"/>
          </p:cNvSpPr>
          <p:nvPr>
            <p:custDataLst>
              <p:tags r:id="rId2"/>
            </p:custDataLst>
          </p:nvPr>
        </p:nvSpPr>
        <p:spPr>
          <a:xfrm>
            <a:off x="666751" y="1057276"/>
            <a:ext cx="5429249"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3.1 WhisperASR </a:t>
            </a:r>
            <a:r>
              <a:rPr lang="zh-CN" altLang="en-US" sz="2200" dirty="0">
                <a:solidFill>
                  <a:prstClr val="black"/>
                </a:solidFill>
                <a:latin typeface="微软雅黑" panose="020B0503020204020204" pitchFamily="34" charset="-122"/>
                <a:ea typeface="微软雅黑" panose="020B0503020204020204" pitchFamily="34" charset="-122"/>
              </a:rPr>
              <a:t>模块</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7" name="标题 3">
            <a:extLst>
              <a:ext uri="{FF2B5EF4-FFF2-40B4-BE49-F238E27FC236}">
                <a16:creationId xmlns:a16="http://schemas.microsoft.com/office/drawing/2014/main" id="{85F56013-9EB2-4726-A2A1-52273D239C8B}"/>
              </a:ext>
            </a:extLst>
          </p:cNvPr>
          <p:cNvSpPr>
            <a:spLocks noGrp="1"/>
          </p:cNvSpPr>
          <p:nvPr>
            <p:custDataLst>
              <p:tags r:id="rId3"/>
            </p:custDataLst>
          </p:nvPr>
        </p:nvSpPr>
        <p:spPr>
          <a:xfrm>
            <a:off x="666750" y="1603378"/>
            <a:ext cx="5316954" cy="2166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R="0" lvl="0" algn="just" defTabSz="914400" rtl="0" eaLnBrk="1" fontAlgn="auto" latinLnBrk="0" hangingPunct="1">
              <a:lnSpc>
                <a:spcPct val="150000"/>
              </a:lnSpc>
              <a:spcBef>
                <a:spcPts val="0"/>
              </a:spcBef>
              <a:buClrTx/>
              <a:buSzTx/>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该模块使用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Whisper-large-v3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模型处理自动语音识别（</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ASR</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）任务。</a:t>
            </a:r>
            <a:endParaRPr lang="en-US" altLang="zh-CN" sz="1600" b="0" dirty="0">
              <a:solidFill>
                <a:prstClr val="black"/>
              </a:solidFill>
              <a:latin typeface="微软雅黑" panose="020B0503020204020204" pitchFamily="34" charset="-122"/>
              <a:ea typeface="微软雅黑" panose="020B0503020204020204" pitchFamily="34" charset="-122"/>
            </a:endParaRPr>
          </a:p>
          <a:p>
            <a:pPr marR="0" lvl="0" algn="just" defTabSz="914400" rtl="0" eaLnBrk="1" fontAlgn="auto" latinLnBrk="0" hangingPunct="1">
              <a:lnSpc>
                <a:spcPct val="150000"/>
              </a:lnSpc>
              <a:spcBef>
                <a:spcPts val="0"/>
              </a:spcBef>
              <a:buClrTx/>
              <a:buSzTx/>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工作流</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342900" marR="0" lvl="0" indent="-342900" algn="just" defTabSz="914400" rtl="0" eaLnBrk="1" fontAlgn="auto" latinLnBrk="0" hangingPunct="1">
              <a:lnSpc>
                <a:spcPct val="150000"/>
              </a:lnSpc>
              <a:spcBef>
                <a:spcPts val="0"/>
              </a:spcBef>
              <a:buClrTx/>
              <a:buSzTx/>
              <a:buFont typeface="+mj-ea"/>
              <a:buAutoNum type="circleNumDbPlain"/>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加载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模型和处理器。</a:t>
            </a:r>
          </a:p>
          <a:p>
            <a:pPr marL="342900" marR="0" lvl="0" indent="-342900" algn="just" defTabSz="914400" rtl="0" eaLnBrk="1" fontAlgn="auto" latinLnBrk="0" hangingPunct="1">
              <a:lnSpc>
                <a:spcPct val="150000"/>
              </a:lnSpc>
              <a:spcBef>
                <a:spcPts val="0"/>
              </a:spcBef>
              <a:buClrTx/>
              <a:buSzTx/>
              <a:buFont typeface="+mj-ea"/>
              <a:buAutoNum type="circleNumDbPlain"/>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将音频文件转换为与模型兼容的数据集格式。</a:t>
            </a:r>
          </a:p>
          <a:p>
            <a:pPr marL="342900" marR="0" lvl="0" indent="-342900" algn="just" defTabSz="914400" rtl="0" eaLnBrk="1" fontAlgn="auto" latinLnBrk="0" hangingPunct="1">
              <a:lnSpc>
                <a:spcPct val="150000"/>
              </a:lnSpc>
              <a:spcBef>
                <a:spcPts val="0"/>
              </a:spcBef>
              <a:buClrTx/>
              <a:buSzTx/>
              <a:buFont typeface="+mj-ea"/>
              <a:buAutoNum type="circleNumDbPlain"/>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分块处理音频并生成文本转录。</a:t>
            </a:r>
          </a:p>
        </p:txBody>
      </p:sp>
    </p:spTree>
    <p:extLst>
      <p:ext uri="{BB962C8B-B14F-4D97-AF65-F5344CB8AC3E}">
        <p14:creationId xmlns:p14="http://schemas.microsoft.com/office/powerpoint/2010/main" val="952578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项目结构与功能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Structure and Functionality</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CD210754-18B4-4762-8D0B-E1AF2455B441}"/>
              </a:ext>
            </a:extLst>
          </p:cNvPr>
          <p:cNvPicPr>
            <a:picLocks noChangeAspect="1"/>
          </p:cNvPicPr>
          <p:nvPr/>
        </p:nvPicPr>
        <p:blipFill>
          <a:blip r:embed="rId7"/>
          <a:stretch>
            <a:fillRect/>
          </a:stretch>
        </p:blipFill>
        <p:spPr>
          <a:xfrm>
            <a:off x="4264822" y="1299525"/>
            <a:ext cx="7260427" cy="2591916"/>
          </a:xfrm>
          <a:prstGeom prst="rect">
            <a:avLst/>
          </a:prstGeom>
        </p:spPr>
      </p:pic>
      <p:sp>
        <p:nvSpPr>
          <p:cNvPr id="16" name="标题 3">
            <a:extLst>
              <a:ext uri="{FF2B5EF4-FFF2-40B4-BE49-F238E27FC236}">
                <a16:creationId xmlns:a16="http://schemas.microsoft.com/office/drawing/2014/main" id="{3DD30E1B-7DF5-4A63-BC72-D7359727F0B3}"/>
              </a:ext>
            </a:extLst>
          </p:cNvPr>
          <p:cNvSpPr>
            <a:spLocks noGrp="1"/>
          </p:cNvSpPr>
          <p:nvPr>
            <p:custDataLst>
              <p:tags r:id="rId2"/>
            </p:custDataLst>
          </p:nvPr>
        </p:nvSpPr>
        <p:spPr>
          <a:xfrm>
            <a:off x="666751" y="1057276"/>
            <a:ext cx="5429249"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3.2 </a:t>
            </a:r>
            <a:r>
              <a:rPr lang="en-US" altLang="zh-CN" sz="2200" dirty="0" err="1">
                <a:solidFill>
                  <a:prstClr val="black"/>
                </a:solidFill>
                <a:latin typeface="微软雅黑" panose="020B0503020204020204" pitchFamily="34" charset="-122"/>
                <a:ea typeface="微软雅黑" panose="020B0503020204020204" pitchFamily="34" charset="-122"/>
              </a:rPr>
              <a:t>ChatGPT</a:t>
            </a:r>
            <a:r>
              <a:rPr lang="en-US" altLang="zh-CN" sz="2200" dirty="0">
                <a:solidFill>
                  <a:prstClr val="black"/>
                </a:solidFill>
                <a:latin typeface="微软雅黑" panose="020B0503020204020204" pitchFamily="34" charset="-122"/>
                <a:ea typeface="微软雅黑" panose="020B0503020204020204" pitchFamily="34" charset="-122"/>
              </a:rPr>
              <a:t> </a:t>
            </a:r>
            <a:r>
              <a:rPr lang="zh-CN" altLang="en-US" sz="2200" dirty="0">
                <a:solidFill>
                  <a:prstClr val="black"/>
                </a:solidFill>
                <a:latin typeface="微软雅黑" panose="020B0503020204020204" pitchFamily="34" charset="-122"/>
                <a:ea typeface="微软雅黑" panose="020B0503020204020204" pitchFamily="34" charset="-122"/>
              </a:rPr>
              <a:t>模块</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7" name="标题 3">
            <a:extLst>
              <a:ext uri="{FF2B5EF4-FFF2-40B4-BE49-F238E27FC236}">
                <a16:creationId xmlns:a16="http://schemas.microsoft.com/office/drawing/2014/main" id="{741C2BED-5414-4ACC-86A4-DED3C873E31E}"/>
              </a:ext>
            </a:extLst>
          </p:cNvPr>
          <p:cNvSpPr>
            <a:spLocks noGrp="1"/>
          </p:cNvSpPr>
          <p:nvPr>
            <p:custDataLst>
              <p:tags r:id="rId3"/>
            </p:custDataLst>
          </p:nvPr>
        </p:nvSpPr>
        <p:spPr>
          <a:xfrm>
            <a:off x="666750" y="1592682"/>
            <a:ext cx="3440030" cy="2926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R="0" lvl="0" algn="just" defTabSz="914400" rtl="0" eaLnBrk="1" fontAlgn="auto" latinLnBrk="0" hangingPunct="1">
              <a:lnSpc>
                <a:spcPct val="150000"/>
              </a:lnSpc>
              <a:spcBef>
                <a:spcPts val="0"/>
              </a:spcBef>
              <a:buClrTx/>
              <a:buSzTx/>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该模块与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OpenAI</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的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ChatGPT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API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交互，生成摘要和结构化会议纪要。</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R="0" lvl="0" algn="just" defTabSz="914400" rtl="0" eaLnBrk="1" fontAlgn="auto" latinLnBrk="0" hangingPunct="1">
              <a:lnSpc>
                <a:spcPct val="150000"/>
              </a:lnSpc>
              <a:spcBef>
                <a:spcPts val="0"/>
              </a:spcBef>
              <a:buClrTx/>
              <a:buSzTx/>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工作流</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342900" marR="0" lvl="0" indent="-342900" algn="just" defTabSz="914400" rtl="0" eaLnBrk="1" fontAlgn="auto" latinLnBrk="0" hangingPunct="1">
              <a:lnSpc>
                <a:spcPct val="150000"/>
              </a:lnSpc>
              <a:spcBef>
                <a:spcPts val="0"/>
              </a:spcBef>
              <a:buClrTx/>
              <a:buSzTx/>
              <a:buFont typeface="+mj-ea"/>
              <a:buAutoNum type="circleNumDbPlain"/>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构建包含系统角色（如“总结会议转录”）和用户输入（转录文本）的提示。</a:t>
            </a:r>
          </a:p>
          <a:p>
            <a:pPr marL="342900" marR="0" lvl="0" indent="-342900" algn="just" defTabSz="914400" rtl="0" eaLnBrk="1" fontAlgn="auto" latinLnBrk="0" hangingPunct="1">
              <a:lnSpc>
                <a:spcPct val="150000"/>
              </a:lnSpc>
              <a:spcBef>
                <a:spcPts val="0"/>
              </a:spcBef>
              <a:buClrTx/>
              <a:buSzTx/>
              <a:buFont typeface="+mj-ea"/>
              <a:buAutoNum type="circleNumDbPlain"/>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将提示发送到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ChatGPT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API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并返回生成的文本。</a:t>
            </a:r>
          </a:p>
        </p:txBody>
      </p:sp>
      <p:sp>
        <p:nvSpPr>
          <p:cNvPr id="18" name="标题 3">
            <a:extLst>
              <a:ext uri="{FF2B5EF4-FFF2-40B4-BE49-F238E27FC236}">
                <a16:creationId xmlns:a16="http://schemas.microsoft.com/office/drawing/2014/main" id="{D1552B3C-B58B-430B-BC3E-28F9578E0913}"/>
              </a:ext>
            </a:extLst>
          </p:cNvPr>
          <p:cNvSpPr>
            <a:spLocks noGrp="1"/>
          </p:cNvSpPr>
          <p:nvPr>
            <p:custDataLst>
              <p:tags r:id="rId4"/>
            </p:custDataLst>
          </p:nvPr>
        </p:nvSpPr>
        <p:spPr>
          <a:xfrm>
            <a:off x="666751" y="4631431"/>
            <a:ext cx="5429249"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3.3 Role / </a:t>
            </a:r>
            <a:r>
              <a:rPr lang="en-US" altLang="zh-CN" sz="2200" dirty="0" err="1">
                <a:solidFill>
                  <a:prstClr val="black"/>
                </a:solidFill>
                <a:latin typeface="微软雅黑" panose="020B0503020204020204" pitchFamily="34" charset="-122"/>
                <a:ea typeface="微软雅黑" panose="020B0503020204020204" pitchFamily="34" charset="-122"/>
              </a:rPr>
              <a:t>RoleList</a:t>
            </a:r>
            <a:r>
              <a:rPr lang="en-US" altLang="zh-CN" sz="2200" dirty="0">
                <a:solidFill>
                  <a:prstClr val="black"/>
                </a:solidFill>
                <a:latin typeface="微软雅黑" panose="020B0503020204020204" pitchFamily="34" charset="-122"/>
                <a:ea typeface="微软雅黑" panose="020B0503020204020204" pitchFamily="34" charset="-122"/>
              </a:rPr>
              <a:t> </a:t>
            </a:r>
            <a:r>
              <a:rPr lang="zh-CN" altLang="en-US" sz="2200" dirty="0">
                <a:solidFill>
                  <a:prstClr val="black"/>
                </a:solidFill>
                <a:latin typeface="微软雅黑" panose="020B0503020204020204" pitchFamily="34" charset="-122"/>
                <a:ea typeface="微软雅黑" panose="020B0503020204020204" pitchFamily="34" charset="-122"/>
              </a:rPr>
              <a:t>模块</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9" name="标题 3">
            <a:extLst>
              <a:ext uri="{FF2B5EF4-FFF2-40B4-BE49-F238E27FC236}">
                <a16:creationId xmlns:a16="http://schemas.microsoft.com/office/drawing/2014/main" id="{C7055274-51C7-476C-BC77-2C2E4CB1C12B}"/>
              </a:ext>
            </a:extLst>
          </p:cNvPr>
          <p:cNvSpPr>
            <a:spLocks noGrp="1"/>
          </p:cNvSpPr>
          <p:nvPr>
            <p:custDataLst>
              <p:tags r:id="rId5"/>
            </p:custDataLst>
          </p:nvPr>
        </p:nvSpPr>
        <p:spPr>
          <a:xfrm>
            <a:off x="666749" y="5153023"/>
            <a:ext cx="6953251" cy="15525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R="0" lvl="0" algn="just" defTabSz="914400" rtl="0" eaLnBrk="1" fontAlgn="auto" latinLnBrk="0" hangingPunct="1">
              <a:lnSpc>
                <a:spcPct val="150000"/>
              </a:lnSpc>
              <a:spcBef>
                <a:spcPts val="0"/>
              </a:spcBef>
              <a:buClrTx/>
              <a:buSzTx/>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该模块定义了不同任务的特定角色，如生成会议纪要、撰写摘要和编辑内容。</a:t>
            </a:r>
            <a:endParaRPr lang="en-US" altLang="zh-CN" sz="1600" b="0" dirty="0">
              <a:solidFill>
                <a:prstClr val="black"/>
              </a:solidFill>
              <a:latin typeface="微软雅黑" panose="020B0503020204020204" pitchFamily="34" charset="-122"/>
              <a:ea typeface="微软雅黑" panose="020B0503020204020204" pitchFamily="34" charset="-122"/>
            </a:endParaRPr>
          </a:p>
          <a:p>
            <a:pPr marR="0" lvl="0" algn="just" defTabSz="914400" rtl="0" eaLnBrk="1" fontAlgn="auto" latinLnBrk="0" hangingPunct="1">
              <a:lnSpc>
                <a:spcPct val="150000"/>
              </a:lnSpc>
              <a:spcBef>
                <a:spcPts val="0"/>
              </a:spcBef>
              <a:buClrTx/>
              <a:buSzTx/>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工作流</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342900" marR="0" lvl="0" indent="-342900" algn="just" defTabSz="914400" rtl="0" eaLnBrk="1" fontAlgn="auto" latinLnBrk="0" hangingPunct="1">
              <a:lnSpc>
                <a:spcPct val="150000"/>
              </a:lnSpc>
              <a:spcBef>
                <a:spcPts val="0"/>
              </a:spcBef>
              <a:buClrTx/>
              <a:buSzTx/>
              <a:buFont typeface="+mj-ea"/>
              <a:buAutoNum type="circleNumDbPlain"/>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使用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ChatGPT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实例和模板初始化角色。</a:t>
            </a:r>
          </a:p>
          <a:p>
            <a:pPr marL="342900" marR="0" lvl="0" indent="-342900" algn="just" defTabSz="914400" rtl="0" eaLnBrk="1" fontAlgn="auto" latinLnBrk="0" hangingPunct="1">
              <a:lnSpc>
                <a:spcPct val="150000"/>
              </a:lnSpc>
              <a:spcBef>
                <a:spcPts val="0"/>
              </a:spcBef>
              <a:buClrTx/>
              <a:buSzTx/>
              <a:buFont typeface="+mj-ea"/>
              <a:buAutoNum type="circleNumDbPlain"/>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处理输入文本并根据角色的提示生成所需的输出。</a:t>
            </a:r>
          </a:p>
        </p:txBody>
      </p:sp>
      <p:pic>
        <p:nvPicPr>
          <p:cNvPr id="20" name="图片 19">
            <a:extLst>
              <a:ext uri="{FF2B5EF4-FFF2-40B4-BE49-F238E27FC236}">
                <a16:creationId xmlns:a16="http://schemas.microsoft.com/office/drawing/2014/main" id="{2E949579-3F77-4BB5-912F-2C356775AE9E}"/>
              </a:ext>
            </a:extLst>
          </p:cNvPr>
          <p:cNvPicPr>
            <a:picLocks noChangeAspect="1"/>
          </p:cNvPicPr>
          <p:nvPr/>
        </p:nvPicPr>
        <p:blipFill>
          <a:blip r:embed="rId8"/>
          <a:stretch>
            <a:fillRect/>
          </a:stretch>
        </p:blipFill>
        <p:spPr>
          <a:xfrm>
            <a:off x="8828509" y="3891442"/>
            <a:ext cx="2696740" cy="2541022"/>
          </a:xfrm>
          <a:prstGeom prst="rect">
            <a:avLst/>
          </a:prstGeom>
        </p:spPr>
      </p:pic>
      <p:pic>
        <p:nvPicPr>
          <p:cNvPr id="21" name="图片 20">
            <a:extLst>
              <a:ext uri="{FF2B5EF4-FFF2-40B4-BE49-F238E27FC236}">
                <a16:creationId xmlns:a16="http://schemas.microsoft.com/office/drawing/2014/main" id="{FD95B667-A06C-4686-8426-F1CB191C73E4}"/>
              </a:ext>
            </a:extLst>
          </p:cNvPr>
          <p:cNvPicPr>
            <a:picLocks noChangeAspect="1"/>
          </p:cNvPicPr>
          <p:nvPr/>
        </p:nvPicPr>
        <p:blipFill>
          <a:blip r:embed="rId9"/>
          <a:stretch>
            <a:fillRect/>
          </a:stretch>
        </p:blipFill>
        <p:spPr>
          <a:xfrm>
            <a:off x="6052749" y="3891442"/>
            <a:ext cx="2696739" cy="1261582"/>
          </a:xfrm>
          <a:prstGeom prst="rect">
            <a:avLst/>
          </a:prstGeom>
        </p:spPr>
      </p:pic>
    </p:spTree>
    <p:extLst>
      <p:ext uri="{BB962C8B-B14F-4D97-AF65-F5344CB8AC3E}">
        <p14:creationId xmlns:p14="http://schemas.microsoft.com/office/powerpoint/2010/main" val="3166426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性能评估</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Performance Evaluation</a:t>
            </a:r>
          </a:p>
        </p:txBody>
      </p:sp>
    </p:spTree>
    <p:extLst>
      <p:ext uri="{BB962C8B-B14F-4D97-AF65-F5344CB8AC3E}">
        <p14:creationId xmlns:p14="http://schemas.microsoft.com/office/powerpoint/2010/main" val="2879451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性能评估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Performance Evaluation</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9" name="标题 3">
            <a:extLst>
              <a:ext uri="{FF2B5EF4-FFF2-40B4-BE49-F238E27FC236}">
                <a16:creationId xmlns:a16="http://schemas.microsoft.com/office/drawing/2014/main" id="{A9372DB6-EC87-441F-943E-2B28162A4443}"/>
              </a:ext>
            </a:extLst>
          </p:cNvPr>
          <p:cNvSpPr>
            <a:spLocks noGrp="1"/>
          </p:cNvSpPr>
          <p:nvPr>
            <p:custDataLst>
              <p:tags r:id="rId2"/>
            </p:custDataLst>
          </p:nvPr>
        </p:nvSpPr>
        <p:spPr>
          <a:xfrm>
            <a:off x="666751" y="10572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4.1 </a:t>
            </a:r>
            <a:r>
              <a:rPr lang="zh-CN" altLang="en-US" sz="2200" dirty="0">
                <a:solidFill>
                  <a:prstClr val="black"/>
                </a:solidFill>
                <a:latin typeface="微软雅黑" panose="020B0503020204020204" pitchFamily="34" charset="-122"/>
                <a:ea typeface="微软雅黑" panose="020B0503020204020204" pitchFamily="34" charset="-122"/>
              </a:rPr>
              <a:t>语音识别准确率</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6" name="标题 3">
            <a:extLst>
              <a:ext uri="{FF2B5EF4-FFF2-40B4-BE49-F238E27FC236}">
                <a16:creationId xmlns:a16="http://schemas.microsoft.com/office/drawing/2014/main" id="{89A6BC38-B011-469C-B06F-BBBA9F66BB72}"/>
              </a:ext>
            </a:extLst>
          </p:cNvPr>
          <p:cNvSpPr>
            <a:spLocks noGrp="1"/>
          </p:cNvSpPr>
          <p:nvPr>
            <p:custDataLst>
              <p:tags r:id="rId3"/>
            </p:custDataLst>
          </p:nvPr>
        </p:nvSpPr>
        <p:spPr>
          <a:xfrm>
            <a:off x="666751" y="1704976"/>
            <a:ext cx="10858497" cy="46005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200000"/>
              </a:lnSpc>
              <a:spcBef>
                <a:spcPts val="1000"/>
              </a:spcBef>
              <a:spcAft>
                <a:spcPts val="100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语音识别是工作流程的第一步，其准确率直接影响生成的会议纪要质量。我们使用词错误率（</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WER</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）和句子识别准确率等指标对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Whisper-large-v3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模型进行了评估。</a:t>
            </a:r>
          </a:p>
          <a:p>
            <a:pPr marL="0" marR="0" lvl="0" indent="0" algn="just" defTabSz="914400" rtl="0" eaLnBrk="1" fontAlgn="auto" latinLnBrk="0" hangingPunct="1">
              <a:lnSpc>
                <a:spcPct val="200000"/>
              </a:lnSpc>
              <a:spcBef>
                <a:spcPts val="1000"/>
              </a:spcBef>
              <a:spcAft>
                <a:spcPts val="1000"/>
              </a:spcAft>
              <a:buClrTx/>
              <a:buSzTx/>
              <a:buFontTx/>
              <a:buNone/>
              <a:tabLst/>
              <a:defRPr/>
            </a:pPr>
            <a:r>
              <a:rPr kumimoji="0" lang="en-US" altLang="zh-CN"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Whisper-large-v3 </a:t>
            </a: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的评估指标：</a:t>
            </a:r>
          </a:p>
          <a:p>
            <a:pPr marL="285750" marR="0" lvl="0" indent="-285750" algn="just" defTabSz="914400" rtl="0" eaLnBrk="1" fontAlgn="auto" latinLnBrk="0" hangingPunct="1">
              <a:lnSpc>
                <a:spcPct val="200000"/>
              </a:lnSpc>
              <a:spcBef>
                <a:spcPts val="200"/>
              </a:spcBef>
              <a:spcAft>
                <a:spcPts val="20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词错误率（</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WER</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）：衡量转录结果中错误单词的百分比，与真实文本进行对比。</a:t>
            </a:r>
          </a:p>
          <a:p>
            <a:pPr marL="285750" marR="0" lvl="0" indent="-285750" algn="just" defTabSz="914400" rtl="0" eaLnBrk="1" fontAlgn="auto" latinLnBrk="0" hangingPunct="1">
              <a:lnSpc>
                <a:spcPct val="200000"/>
              </a:lnSpc>
              <a:spcBef>
                <a:spcPts val="200"/>
              </a:spcBef>
              <a:spcAft>
                <a:spcPts val="200"/>
              </a:spcAft>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句子准确率：衡量无错误转录的句子百分比。</a:t>
            </a:r>
          </a:p>
          <a:p>
            <a:pPr marL="0" marR="0" lvl="0" indent="0" algn="just" defTabSz="914400" rtl="0" eaLnBrk="1" fontAlgn="auto" latinLnBrk="0" hangingPunct="1">
              <a:lnSpc>
                <a:spcPct val="200000"/>
              </a:lnSpc>
              <a:spcBef>
                <a:spcPts val="1000"/>
              </a:spcBef>
              <a:spcAft>
                <a:spcPts val="1000"/>
              </a:spcAft>
              <a:buClrTx/>
              <a:buSzTx/>
              <a:buFontTx/>
              <a:buNone/>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会议转录与音频转录的对比：</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我们将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Whisper-large-v3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生成的文本与在无噪声环境下手动转录的会议笔记进行了对比。结果显示，在清晰的音频条件下，</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Whisper-large-v3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的词错误率低于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5%</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，表现出色。</a:t>
            </a:r>
            <a:endParaRPr lang="en-US" altLang="zh-CN" sz="1800" b="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5897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性能评估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Performance Evaluation</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9" name="标题 3">
            <a:extLst>
              <a:ext uri="{FF2B5EF4-FFF2-40B4-BE49-F238E27FC236}">
                <a16:creationId xmlns:a16="http://schemas.microsoft.com/office/drawing/2014/main" id="{E6313F2E-33AD-4F9C-95DB-222835169D11}"/>
              </a:ext>
            </a:extLst>
          </p:cNvPr>
          <p:cNvSpPr>
            <a:spLocks noGrp="1"/>
          </p:cNvSpPr>
          <p:nvPr>
            <p:custDataLst>
              <p:tags r:id="rId2"/>
            </p:custDataLst>
          </p:nvPr>
        </p:nvSpPr>
        <p:spPr>
          <a:xfrm>
            <a:off x="666752" y="1692134"/>
            <a:ext cx="5164205" cy="47562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70000"/>
              </a:lnSpc>
              <a:spcBef>
                <a:spcPts val="0"/>
              </a:spcBef>
              <a:buClrTx/>
              <a:buSzTx/>
              <a:buFontTx/>
              <a:buNone/>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人工评估标准：</a:t>
            </a:r>
          </a:p>
          <a:p>
            <a:pPr marL="285750" marR="0" lvl="0" indent="-285750" algn="just" defTabSz="914400" rtl="0" eaLnBrk="1" fontAlgn="auto" latinLnBrk="0" hangingPunct="1">
              <a:lnSpc>
                <a:spcPct val="170000"/>
              </a:lnSpc>
              <a:spcBef>
                <a:spcPts val="0"/>
              </a:spcBef>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完整性：会议纪要是否涵盖了所有关键讨论点、决策和行动项。</a:t>
            </a:r>
          </a:p>
          <a:p>
            <a:pPr marL="285750" marR="0" lvl="0" indent="-285750" algn="just" defTabSz="914400" rtl="0" eaLnBrk="1" fontAlgn="auto" latinLnBrk="0" hangingPunct="1">
              <a:lnSpc>
                <a:spcPct val="170000"/>
              </a:lnSpc>
              <a:spcBef>
                <a:spcPts val="0"/>
              </a:spcBef>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可读性：会议纪要是否结构清晰、易于理解。</a:t>
            </a:r>
          </a:p>
          <a:p>
            <a:pPr marL="285750" marR="0" lvl="0" indent="-285750" algn="just" defTabSz="914400" rtl="0" eaLnBrk="1" fontAlgn="auto" latinLnBrk="0" hangingPunct="1">
              <a:lnSpc>
                <a:spcPct val="170000"/>
              </a:lnSpc>
              <a:spcBef>
                <a:spcPts val="0"/>
              </a:spcBef>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相关性：生成的内容是否准确反映了会议背景。</a:t>
            </a:r>
          </a:p>
          <a:p>
            <a:pPr marL="0" marR="0" lvl="0" indent="0" algn="just" defTabSz="914400" rtl="0" eaLnBrk="1" fontAlgn="auto" latinLnBrk="0" hangingPunct="1">
              <a:lnSpc>
                <a:spcPct val="170000"/>
              </a:lnSpc>
              <a:spcBef>
                <a:spcPts val="0"/>
              </a:spcBef>
              <a:buClrTx/>
              <a:buSzTx/>
              <a:buFontTx/>
              <a:buNone/>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结果：</a:t>
            </a:r>
          </a:p>
          <a:p>
            <a:pPr marL="285750" marR="0" lvl="0" indent="-285750" algn="just" defTabSz="914400" rtl="0" eaLnBrk="1" fontAlgn="auto" latinLnBrk="0" hangingPunct="1">
              <a:lnSpc>
                <a:spcPct val="170000"/>
              </a:lnSpc>
              <a:spcBef>
                <a:spcPts val="0"/>
              </a:spcBef>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生成的会议纪要在完整性和可读性方面得分较高，准确反映了会议内容。</a:t>
            </a:r>
          </a:p>
          <a:p>
            <a:pPr marL="285750" marR="0" lvl="0" indent="-285750" algn="just" defTabSz="914400" rtl="0" eaLnBrk="1" fontAlgn="auto" latinLnBrk="0" hangingPunct="1">
              <a:lnSpc>
                <a:spcPct val="170000"/>
              </a:lnSpc>
              <a:spcBef>
                <a:spcPts val="0"/>
              </a:spcBef>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对于复杂的会议，部分细节有所缺失，但通过提示工程显著提升了质量。</a:t>
            </a:r>
            <a:endParaRPr lang="en-US" altLang="zh-CN" sz="1800" b="0" dirty="0">
              <a:solidFill>
                <a:prstClr val="black"/>
              </a:solidFill>
              <a:latin typeface="微软雅黑" panose="020B0503020204020204" pitchFamily="34" charset="-122"/>
              <a:ea typeface="微软雅黑" panose="020B0503020204020204" pitchFamily="34" charset="-122"/>
            </a:endParaRPr>
          </a:p>
        </p:txBody>
      </p:sp>
      <p:sp>
        <p:nvSpPr>
          <p:cNvPr id="16" name="标题 3">
            <a:extLst>
              <a:ext uri="{FF2B5EF4-FFF2-40B4-BE49-F238E27FC236}">
                <a16:creationId xmlns:a16="http://schemas.microsoft.com/office/drawing/2014/main" id="{22FAB515-1726-44DD-BFB7-CF85E6EA3F7F}"/>
              </a:ext>
            </a:extLst>
          </p:cNvPr>
          <p:cNvSpPr>
            <a:spLocks noGrp="1"/>
          </p:cNvSpPr>
          <p:nvPr>
            <p:custDataLst>
              <p:tags r:id="rId3"/>
            </p:custDataLst>
          </p:nvPr>
        </p:nvSpPr>
        <p:spPr>
          <a:xfrm>
            <a:off x="666751" y="1057276"/>
            <a:ext cx="5429249"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4.2 </a:t>
            </a:r>
            <a:r>
              <a:rPr lang="zh-CN" altLang="en-US" sz="2200" dirty="0">
                <a:solidFill>
                  <a:prstClr val="black"/>
                </a:solidFill>
                <a:latin typeface="微软雅黑" panose="020B0503020204020204" pitchFamily="34" charset="-122"/>
                <a:ea typeface="微软雅黑" panose="020B0503020204020204" pitchFamily="34" charset="-122"/>
              </a:rPr>
              <a:t>会议纪要生成质量</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7" name="标题 3">
            <a:extLst>
              <a:ext uri="{FF2B5EF4-FFF2-40B4-BE49-F238E27FC236}">
                <a16:creationId xmlns:a16="http://schemas.microsoft.com/office/drawing/2014/main" id="{8509B95F-A760-4EF6-9B49-ED12508D1DF1}"/>
              </a:ext>
            </a:extLst>
          </p:cNvPr>
          <p:cNvSpPr>
            <a:spLocks noGrp="1"/>
          </p:cNvSpPr>
          <p:nvPr>
            <p:custDataLst>
              <p:tags r:id="rId4"/>
            </p:custDataLst>
          </p:nvPr>
        </p:nvSpPr>
        <p:spPr>
          <a:xfrm>
            <a:off x="6361044" y="1692133"/>
            <a:ext cx="5067299" cy="47562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70000"/>
              </a:lnSpc>
              <a:spcBef>
                <a:spcPts val="0"/>
              </a:spcBef>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系统的响应时间是影响用户体验的关键因素。我们在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NVIDIA RTX 3090 GPU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上使用一段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12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分钟的样本录音对系统进行了测试。</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70000"/>
              </a:lnSpc>
              <a:spcBef>
                <a:spcPts val="0"/>
              </a:spcBef>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70000"/>
              </a:lnSpc>
              <a:spcBef>
                <a:spcPts val="0"/>
              </a:spcBef>
              <a:buClrTx/>
              <a:buSzTx/>
              <a:buFontTx/>
              <a:buNone/>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语音识别阶段：</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Whisper-large-v3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模型处理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12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分钟音频大约需要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1-2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分钟。</a:t>
            </a:r>
            <a:endPar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70000"/>
              </a:lnSpc>
              <a:spcBef>
                <a:spcPts val="0"/>
              </a:spcBef>
              <a:buClrTx/>
              <a:buSzTx/>
              <a:buFontTx/>
              <a:buNone/>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纪要生成阶段：</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ChatGPT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API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生成会议纪要大约需要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30-60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秒，具体时间取决于内容的复杂程度。</a:t>
            </a:r>
            <a:endPar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0" marR="0" lvl="0" indent="0" algn="just" defTabSz="914400" rtl="0" eaLnBrk="1" fontAlgn="auto" latinLnBrk="0" hangingPunct="1">
              <a:lnSpc>
                <a:spcPct val="170000"/>
              </a:lnSpc>
              <a:spcBef>
                <a:spcPts val="0"/>
              </a:spcBef>
              <a:buClrTx/>
              <a:buSzTx/>
              <a:buFontTx/>
              <a:buNone/>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总响应时间：</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从音频输入到最终纪要生成的整个过程大约需要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2-3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分钟，表现出较高的效率。</a:t>
            </a:r>
            <a:endParaRPr lang="en-US" altLang="zh-CN" sz="1800" b="0" dirty="0">
              <a:solidFill>
                <a:prstClr val="black"/>
              </a:solidFill>
              <a:latin typeface="微软雅黑" panose="020B0503020204020204" pitchFamily="34" charset="-122"/>
              <a:ea typeface="微软雅黑" panose="020B0503020204020204" pitchFamily="34" charset="-122"/>
            </a:endParaRPr>
          </a:p>
        </p:txBody>
      </p:sp>
      <p:sp>
        <p:nvSpPr>
          <p:cNvPr id="18" name="标题 3">
            <a:extLst>
              <a:ext uri="{FF2B5EF4-FFF2-40B4-BE49-F238E27FC236}">
                <a16:creationId xmlns:a16="http://schemas.microsoft.com/office/drawing/2014/main" id="{9B3C061B-BDAB-479E-9609-EE303E4AA682}"/>
              </a:ext>
            </a:extLst>
          </p:cNvPr>
          <p:cNvSpPr>
            <a:spLocks noGrp="1"/>
          </p:cNvSpPr>
          <p:nvPr>
            <p:custDataLst>
              <p:tags r:id="rId5"/>
            </p:custDataLst>
          </p:nvPr>
        </p:nvSpPr>
        <p:spPr>
          <a:xfrm>
            <a:off x="6361044" y="1057276"/>
            <a:ext cx="5429249"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4.3 </a:t>
            </a:r>
            <a:r>
              <a:rPr lang="zh-CN" altLang="en-US" sz="2200" dirty="0">
                <a:solidFill>
                  <a:prstClr val="black"/>
                </a:solidFill>
                <a:latin typeface="微软雅黑" panose="020B0503020204020204" pitchFamily="34" charset="-122"/>
                <a:ea typeface="微软雅黑" panose="020B0503020204020204" pitchFamily="34" charset="-122"/>
              </a:rPr>
              <a:t>系统响应时间</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818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性能评估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Performance Evaluation</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9" name="标题 3">
            <a:extLst>
              <a:ext uri="{FF2B5EF4-FFF2-40B4-BE49-F238E27FC236}">
                <a16:creationId xmlns:a16="http://schemas.microsoft.com/office/drawing/2014/main" id="{C289939D-2CDF-4CCE-A786-9CBC4966D52D}"/>
              </a:ext>
            </a:extLst>
          </p:cNvPr>
          <p:cNvSpPr>
            <a:spLocks noGrp="1"/>
          </p:cNvSpPr>
          <p:nvPr>
            <p:custDataLst>
              <p:tags r:id="rId2"/>
            </p:custDataLst>
          </p:nvPr>
        </p:nvSpPr>
        <p:spPr>
          <a:xfrm>
            <a:off x="666751" y="1522096"/>
            <a:ext cx="7002017" cy="50337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R="0" lvl="0" algn="just" defTabSz="914400" rtl="0" eaLnBrk="1" fontAlgn="auto" latinLnBrk="0" hangingPunct="1">
              <a:lnSpc>
                <a:spcPct val="170000"/>
              </a:lnSpc>
              <a:spcBef>
                <a:spcPts val="0"/>
              </a:spcBef>
              <a:buClrTx/>
              <a:buSzTx/>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我们邀请了几位同学对工具进行测试，并收集了他们的反馈。</a:t>
            </a:r>
          </a:p>
          <a:p>
            <a:pPr marR="0" lvl="0" algn="just" defTabSz="914400" rtl="0" eaLnBrk="1" fontAlgn="auto" latinLnBrk="0" hangingPunct="1">
              <a:lnSpc>
                <a:spcPct val="170000"/>
              </a:lnSpc>
              <a:spcBef>
                <a:spcPts val="0"/>
              </a:spcBef>
              <a:buClrTx/>
              <a:buSzTx/>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反馈结果：</a:t>
            </a:r>
          </a:p>
          <a:p>
            <a:pPr marL="285750" marR="0" lvl="0" indent="-285750" algn="just" defTabSz="914400" rtl="0" eaLnBrk="1" fontAlgn="auto" latinLnBrk="0" hangingPunct="1">
              <a:lnSpc>
                <a:spcPct val="170000"/>
              </a:lnSpc>
              <a:spcBef>
                <a:spcPts val="0"/>
              </a:spcBef>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同学们对会议纪要助手给予了高度评价，认为其显著提高了会议记录效率。</a:t>
            </a:r>
          </a:p>
          <a:p>
            <a:pPr marL="285750" marR="0" lvl="0" indent="-285750" algn="just" defTabSz="914400" rtl="0" eaLnBrk="1" fontAlgn="auto" latinLnBrk="0" hangingPunct="1">
              <a:lnSpc>
                <a:spcPct val="170000"/>
              </a:lnSpc>
              <a:spcBef>
                <a:spcPts val="0"/>
              </a:spcBef>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生成的会议纪要结构清晰、内容准确，能够满足日常学习和工作的需求。</a:t>
            </a:r>
          </a:p>
          <a:p>
            <a:pPr marL="285750" marR="0" lvl="0" indent="-285750" algn="just" defTabSz="914400" rtl="0" eaLnBrk="1" fontAlgn="auto" latinLnBrk="0" hangingPunct="1">
              <a:lnSpc>
                <a:spcPct val="170000"/>
              </a:lnSpc>
              <a:spcBef>
                <a:spcPts val="0"/>
              </a:spcBef>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工具的易用性和多语言支持也受到了好评。</a:t>
            </a:r>
          </a:p>
          <a:p>
            <a:pPr marR="0" lvl="0" algn="just" defTabSz="914400" rtl="0" eaLnBrk="1" fontAlgn="auto" latinLnBrk="0" hangingPunct="1">
              <a:lnSpc>
                <a:spcPct val="170000"/>
              </a:lnSpc>
              <a:spcBef>
                <a:spcPts val="0"/>
              </a:spcBef>
              <a:buClrTx/>
              <a:buSzTx/>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改进建议：</a:t>
            </a:r>
          </a:p>
          <a:p>
            <a:pPr marL="285750" marR="0" lvl="0" indent="-285750" algn="just" defTabSz="914400" rtl="0" eaLnBrk="1" fontAlgn="auto" latinLnBrk="0" hangingPunct="1">
              <a:lnSpc>
                <a:spcPct val="170000"/>
              </a:lnSpc>
              <a:spcBef>
                <a:spcPts val="0"/>
              </a:spcBef>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有同学建议增加更多可定制的模板，以适应不同的会议场景。</a:t>
            </a:r>
          </a:p>
          <a:p>
            <a:pPr marL="285750" marR="0" lvl="0" indent="-285750" algn="just" defTabSz="914400" rtl="0" eaLnBrk="1" fontAlgn="auto" latinLnBrk="0" hangingPunct="1">
              <a:lnSpc>
                <a:spcPct val="170000"/>
              </a:lnSpc>
              <a:spcBef>
                <a:spcPts val="0"/>
              </a:spcBef>
              <a:buClrTx/>
              <a:buSzTx/>
              <a:buFont typeface="Wingdings" panose="05000000000000000000" pitchFamily="2" charset="2"/>
              <a:buChar char="Ø"/>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对于超长会议（如超过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2 </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小时）的响应时间可以进一步优化。</a:t>
            </a:r>
            <a:endParaRPr lang="en-US" altLang="zh-CN" sz="1800" b="0" dirty="0">
              <a:solidFill>
                <a:prstClr val="black"/>
              </a:solidFill>
              <a:latin typeface="微软雅黑" panose="020B0503020204020204" pitchFamily="34" charset="-122"/>
              <a:ea typeface="微软雅黑" panose="020B0503020204020204" pitchFamily="34" charset="-122"/>
            </a:endParaRPr>
          </a:p>
        </p:txBody>
      </p:sp>
      <p:sp>
        <p:nvSpPr>
          <p:cNvPr id="16" name="标题 3">
            <a:extLst>
              <a:ext uri="{FF2B5EF4-FFF2-40B4-BE49-F238E27FC236}">
                <a16:creationId xmlns:a16="http://schemas.microsoft.com/office/drawing/2014/main" id="{6091D957-9D0D-49FD-809A-B43EF8692BC0}"/>
              </a:ext>
            </a:extLst>
          </p:cNvPr>
          <p:cNvSpPr>
            <a:spLocks noGrp="1"/>
          </p:cNvSpPr>
          <p:nvPr>
            <p:custDataLst>
              <p:tags r:id="rId3"/>
            </p:custDataLst>
          </p:nvPr>
        </p:nvSpPr>
        <p:spPr>
          <a:xfrm>
            <a:off x="666751" y="1057276"/>
            <a:ext cx="5429249"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4.4 </a:t>
            </a:r>
            <a:r>
              <a:rPr lang="zh-CN" altLang="en-US" sz="2200" dirty="0">
                <a:solidFill>
                  <a:prstClr val="black"/>
                </a:solidFill>
                <a:latin typeface="微软雅黑" panose="020B0503020204020204" pitchFamily="34" charset="-122"/>
                <a:ea typeface="微软雅黑" panose="020B0503020204020204" pitchFamily="34" charset="-122"/>
              </a:rPr>
              <a:t>用户反馈</a:t>
            </a:r>
            <a:endParaRPr lang="en-US" altLang="zh-CN" sz="2200" dirty="0">
              <a:solidFill>
                <a:prstClr val="black"/>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75A41C1D-1E9F-4F90-B085-053D3E88BCFC}"/>
              </a:ext>
            </a:extLst>
          </p:cNvPr>
          <p:cNvPicPr>
            <a:picLocks noChangeAspect="1"/>
          </p:cNvPicPr>
          <p:nvPr/>
        </p:nvPicPr>
        <p:blipFill rotWithShape="1">
          <a:blip r:embed="rId5">
            <a:extLst>
              <a:ext uri="{28A0092B-C50C-407E-A947-70E740481C1C}">
                <a14:useLocalDpi xmlns:a14="http://schemas.microsoft.com/office/drawing/2010/main" val="0"/>
              </a:ext>
            </a:extLst>
          </a:blip>
          <a:srcRect l="7046" r="12236"/>
          <a:stretch/>
        </p:blipFill>
        <p:spPr>
          <a:xfrm>
            <a:off x="7778496" y="2126651"/>
            <a:ext cx="4023360" cy="3580804"/>
          </a:xfrm>
          <a:prstGeom prst="rect">
            <a:avLst/>
          </a:prstGeom>
        </p:spPr>
      </p:pic>
    </p:spTree>
    <p:extLst>
      <p:ext uri="{BB962C8B-B14F-4D97-AF65-F5344CB8AC3E}">
        <p14:creationId xmlns:p14="http://schemas.microsoft.com/office/powerpoint/2010/main" val="1729054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方法优缺点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Advantages and Disadvantages of the Method</a:t>
            </a:r>
          </a:p>
        </p:txBody>
      </p:sp>
    </p:spTree>
    <p:extLst>
      <p:ext uri="{BB962C8B-B14F-4D97-AF65-F5344CB8AC3E}">
        <p14:creationId xmlns:p14="http://schemas.microsoft.com/office/powerpoint/2010/main" val="2052503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方法优缺点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Advantages and Disadvantages of the Method</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F1C8BD7E-3D79-4F45-B5C7-242800FFCEB6}"/>
              </a:ext>
            </a:extLst>
          </p:cNvPr>
          <p:cNvSpPr txBox="1"/>
          <p:nvPr/>
        </p:nvSpPr>
        <p:spPr>
          <a:xfrm>
            <a:off x="666751" y="1709883"/>
            <a:ext cx="10858498" cy="4738541"/>
          </a:xfrm>
          <a:prstGeom prst="rect">
            <a:avLst/>
          </a:prstGeom>
          <a:noFill/>
        </p:spPr>
        <p:txBody>
          <a:bodyPr wrap="square" rtlCol="0">
            <a:spAutoFit/>
          </a:bodyPr>
          <a:lstStyle/>
          <a:p>
            <a:pPr marL="285750" indent="-285750" algn="just">
              <a:lnSpc>
                <a:spcPct val="170000"/>
              </a:lnSpc>
              <a:buFont typeface="Wingdings" panose="05000000000000000000" pitchFamily="2" charset="2"/>
              <a:buChar char="Ø"/>
            </a:pPr>
            <a:r>
              <a:rPr lang="zh-CN" altLang="en-US" b="1" dirty="0"/>
              <a:t>高效性：</a:t>
            </a:r>
            <a:r>
              <a:rPr lang="zh-CN" altLang="en-US" dirty="0"/>
              <a:t>会议纪要助手显著减少了生成会议纪要所需的时间，将通常需要数小时的任务缩短至几分钟。</a:t>
            </a:r>
          </a:p>
          <a:p>
            <a:pPr marL="285750" indent="-285750" algn="just">
              <a:lnSpc>
                <a:spcPct val="170000"/>
              </a:lnSpc>
              <a:buFont typeface="Wingdings" panose="05000000000000000000" pitchFamily="2" charset="2"/>
              <a:buChar char="Ø"/>
            </a:pPr>
            <a:r>
              <a:rPr lang="zh-CN" altLang="en-US" b="1" dirty="0"/>
              <a:t>准确性与完整性：</a:t>
            </a:r>
            <a:r>
              <a:rPr lang="zh-CN" altLang="en-US" dirty="0"/>
              <a:t>借助 </a:t>
            </a:r>
            <a:r>
              <a:rPr lang="en-US" altLang="zh-CN" dirty="0"/>
              <a:t>Whisper-large-v3 </a:t>
            </a:r>
            <a:r>
              <a:rPr lang="zh-CN" altLang="en-US" dirty="0"/>
              <a:t>和 </a:t>
            </a:r>
            <a:r>
              <a:rPr lang="en-US" altLang="zh-CN" dirty="0" err="1"/>
              <a:t>ChatGPT</a:t>
            </a:r>
            <a:r>
              <a:rPr lang="en-US" altLang="zh-CN" dirty="0"/>
              <a:t> </a:t>
            </a:r>
            <a:r>
              <a:rPr lang="zh-CN" altLang="en-US" dirty="0"/>
              <a:t>等先进模型，确保了语音识别和文本摘要的高准确性，最大限度地减少了信息丢失。</a:t>
            </a:r>
          </a:p>
          <a:p>
            <a:pPr marL="285750" indent="-285750" algn="just">
              <a:lnSpc>
                <a:spcPct val="170000"/>
              </a:lnSpc>
              <a:buFont typeface="Wingdings" panose="05000000000000000000" pitchFamily="2" charset="2"/>
              <a:buChar char="Ø"/>
            </a:pPr>
            <a:r>
              <a:rPr lang="zh-CN" altLang="en-US" b="1" dirty="0"/>
              <a:t>结构化输出：</a:t>
            </a:r>
            <a:r>
              <a:rPr lang="zh-CN" altLang="en-US" dirty="0"/>
              <a:t>该工具生成的会议纪要结构清晰，包含讨论要点、决策和行动项等关键元素，便于用户回顾和跟进。</a:t>
            </a:r>
          </a:p>
          <a:p>
            <a:pPr marL="285750" indent="-285750" algn="just">
              <a:lnSpc>
                <a:spcPct val="170000"/>
              </a:lnSpc>
              <a:buFont typeface="Wingdings" panose="05000000000000000000" pitchFamily="2" charset="2"/>
              <a:buChar char="Ø"/>
            </a:pPr>
            <a:r>
              <a:rPr lang="zh-CN" altLang="en-US" b="1" dirty="0"/>
              <a:t>多语言支持：</a:t>
            </a:r>
            <a:r>
              <a:rPr lang="zh-CN" altLang="en-US" dirty="0"/>
              <a:t>支持多种语言的能力使该工具适用于国际团队和多样化的工作环境。</a:t>
            </a:r>
          </a:p>
          <a:p>
            <a:pPr marL="285750" indent="-285750" algn="just">
              <a:lnSpc>
                <a:spcPct val="170000"/>
              </a:lnSpc>
              <a:buFont typeface="Wingdings" panose="05000000000000000000" pitchFamily="2" charset="2"/>
              <a:buChar char="Ø"/>
            </a:pPr>
            <a:r>
              <a:rPr lang="zh-CN" altLang="en-US" b="1" dirty="0"/>
              <a:t>用户友好界面：</a:t>
            </a:r>
            <a:r>
              <a:rPr lang="zh-CN" altLang="en-US" dirty="0"/>
              <a:t>模块化设计和直观的工作流程降低了使用门槛，即使技术背景较弱的用户也能轻松操作。</a:t>
            </a:r>
          </a:p>
          <a:p>
            <a:pPr marL="285750" indent="-285750" algn="just">
              <a:lnSpc>
                <a:spcPct val="170000"/>
              </a:lnSpc>
              <a:buFont typeface="Wingdings" panose="05000000000000000000" pitchFamily="2" charset="2"/>
              <a:buChar char="Ø"/>
            </a:pPr>
            <a:r>
              <a:rPr lang="zh-CN" altLang="en-US" b="1" dirty="0"/>
              <a:t>可定制性：</a:t>
            </a:r>
            <a:r>
              <a:rPr lang="zh-CN" altLang="en-US" dirty="0"/>
              <a:t>通过提示工程和可定制模板，用户可以根据具体需求和偏好调整输出内容。</a:t>
            </a:r>
          </a:p>
          <a:p>
            <a:pPr marL="285750" indent="-285750" algn="just">
              <a:lnSpc>
                <a:spcPct val="170000"/>
              </a:lnSpc>
              <a:buFont typeface="Wingdings" panose="05000000000000000000" pitchFamily="2" charset="2"/>
              <a:buChar char="Ø"/>
            </a:pPr>
            <a:r>
              <a:rPr lang="zh-CN" altLang="en-US" b="1" dirty="0"/>
              <a:t>本地部署：</a:t>
            </a:r>
            <a:r>
              <a:rPr lang="zh-CN" altLang="en-US" dirty="0"/>
              <a:t>使用本地部署的 </a:t>
            </a:r>
            <a:r>
              <a:rPr lang="en-US" altLang="zh-CN" dirty="0"/>
              <a:t>Whisper-large-v3 </a:t>
            </a:r>
            <a:r>
              <a:rPr lang="zh-CN" altLang="en-US" dirty="0"/>
              <a:t>确保了数据隐私，并减少了对云服务的依赖，这对于处理敏感信息尤为重要。</a:t>
            </a:r>
          </a:p>
        </p:txBody>
      </p:sp>
      <p:sp>
        <p:nvSpPr>
          <p:cNvPr id="16" name="标题 3">
            <a:extLst>
              <a:ext uri="{FF2B5EF4-FFF2-40B4-BE49-F238E27FC236}">
                <a16:creationId xmlns:a16="http://schemas.microsoft.com/office/drawing/2014/main" id="{006BE51C-7E21-476D-8178-80686A015C67}"/>
              </a:ext>
            </a:extLst>
          </p:cNvPr>
          <p:cNvSpPr>
            <a:spLocks noGrp="1"/>
          </p:cNvSpPr>
          <p:nvPr>
            <p:custDataLst>
              <p:tags r:id="rId2"/>
            </p:custDataLst>
          </p:nvPr>
        </p:nvSpPr>
        <p:spPr>
          <a:xfrm>
            <a:off x="666751" y="1057276"/>
            <a:ext cx="5429249"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5.1 </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优点</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9772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885653" y="2818959"/>
            <a:ext cx="1973436" cy="1172788"/>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a:ea typeface="微软雅黑"/>
                <a:cs typeface="+mj-cs"/>
              </a:rPr>
              <a:t>目录</a:t>
            </a:r>
            <a:endParaRPr kumimoji="0" lang="en-US" altLang="zh-CN" sz="3200" b="1" i="0" u="none" strike="noStrike" kern="1200" cap="none" spc="0" normalizeH="0" baseline="0" noProof="0" dirty="0">
              <a:ln>
                <a:noFill/>
              </a:ln>
              <a:solidFill>
                <a:prstClr val="black"/>
              </a:solidFill>
              <a:effectLst/>
              <a:uLnTx/>
              <a:uFillTx/>
              <a:latin typeface="微软雅黑"/>
              <a:ea typeface="微软雅黑"/>
              <a:cs typeface="+mj-cs"/>
            </a:endParaRPr>
          </a:p>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23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23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4134126" y="721395"/>
            <a:ext cx="0" cy="5440317"/>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898936"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5805256A-768F-483A-A754-CE2AF2DF08EF}"/>
              </a:ext>
            </a:extLst>
          </p:cNvPr>
          <p:cNvGrpSpPr/>
          <p:nvPr/>
        </p:nvGrpSpPr>
        <p:grpSpPr>
          <a:xfrm>
            <a:off x="4939356" y="431485"/>
            <a:ext cx="5976775" cy="6020136"/>
            <a:chOff x="4939356" y="449410"/>
            <a:chExt cx="5976775" cy="6020136"/>
          </a:xfrm>
        </p:grpSpPr>
        <p:grpSp>
          <p:nvGrpSpPr>
            <p:cNvPr id="24" name="组合 23">
              <a:extLst>
                <a:ext uri="{FF2B5EF4-FFF2-40B4-BE49-F238E27FC236}">
                  <a16:creationId xmlns:a16="http://schemas.microsoft.com/office/drawing/2014/main" id="{CE73EFFC-0B09-FA91-313E-706EE85E4A21}"/>
                </a:ext>
              </a:extLst>
            </p:cNvPr>
            <p:cNvGrpSpPr/>
            <p:nvPr/>
          </p:nvGrpSpPr>
          <p:grpSpPr>
            <a:xfrm>
              <a:off x="4939356" y="449410"/>
              <a:ext cx="5976775" cy="833690"/>
              <a:chOff x="5085129" y="793703"/>
              <a:chExt cx="5976775" cy="833690"/>
            </a:xfrm>
          </p:grpSpPr>
          <p:sp>
            <p:nvSpPr>
              <p:cNvPr id="6" name="椭圆 5"/>
              <p:cNvSpPr/>
              <p:nvPr/>
            </p:nvSpPr>
            <p:spPr>
              <a:xfrm>
                <a:off x="5085129" y="9159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文本框 9"/>
              <p:cNvSpPr txBox="1"/>
              <p:nvPr/>
            </p:nvSpPr>
            <p:spPr>
              <a:xfrm>
                <a:off x="5866338" y="7937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项目背景</a:t>
                </a:r>
                <a:r>
                  <a:rPr lang="zh-CN" altLang="en-US" sz="2400" b="1" dirty="0">
                    <a:solidFill>
                      <a:prstClr val="black"/>
                    </a:solidFill>
                    <a:latin typeface="微软雅黑"/>
                    <a:ea typeface="微软雅黑"/>
                  </a:rPr>
                  <a:t>与目标</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u="none" strike="noStrike" kern="1200" cap="none" spc="0" normalizeH="0" baseline="0" noProof="0" dirty="0">
                    <a:ln>
                      <a:noFill/>
                    </a:ln>
                    <a:solidFill>
                      <a:srgbClr val="002060"/>
                    </a:solidFill>
                    <a:effectLst/>
                    <a:uLnTx/>
                    <a:uFillTx/>
                    <a:latin typeface="微软雅黑"/>
                    <a:ea typeface="微软雅黑"/>
                    <a:cs typeface="+mn-cs"/>
                  </a:rPr>
                  <a:t>Project Background and Objectives</a:t>
                </a:r>
                <a:endParaRPr kumimoji="0" lang="zh-CN" altLang="en-US" sz="16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5" name="组合 24">
              <a:extLst>
                <a:ext uri="{FF2B5EF4-FFF2-40B4-BE49-F238E27FC236}">
                  <a16:creationId xmlns:a16="http://schemas.microsoft.com/office/drawing/2014/main" id="{043010AF-DD4A-98DE-70CE-AB61557C92DE}"/>
                </a:ext>
              </a:extLst>
            </p:cNvPr>
            <p:cNvGrpSpPr/>
            <p:nvPr/>
          </p:nvGrpSpPr>
          <p:grpSpPr>
            <a:xfrm>
              <a:off x="4939356" y="1486699"/>
              <a:ext cx="5976775" cy="833690"/>
              <a:chOff x="5085129" y="1898603"/>
              <a:chExt cx="5976775" cy="833690"/>
            </a:xfrm>
          </p:grpSpPr>
          <p:sp>
            <p:nvSpPr>
              <p:cNvPr id="4" name="椭圆 3">
                <a:extLst>
                  <a:ext uri="{FF2B5EF4-FFF2-40B4-BE49-F238E27FC236}">
                    <a16:creationId xmlns:a16="http://schemas.microsoft.com/office/drawing/2014/main" id="{92C2460F-1A6D-B506-B1DA-3A572558FC74}"/>
                  </a:ext>
                </a:extLst>
              </p:cNvPr>
              <p:cNvSpPr/>
              <p:nvPr/>
            </p:nvSpPr>
            <p:spPr>
              <a:xfrm>
                <a:off x="5085129" y="20208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457D35C7-312D-214B-D248-296BE6A5F9A9}"/>
                  </a:ext>
                </a:extLst>
              </p:cNvPr>
              <p:cNvSpPr txBox="1"/>
              <p:nvPr/>
            </p:nvSpPr>
            <p:spPr>
              <a:xfrm>
                <a:off x="5866338" y="18986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相关技术调研</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Related Technology Survey</a:t>
                </a:r>
              </a:p>
            </p:txBody>
          </p:sp>
        </p:grpSp>
        <p:grpSp>
          <p:nvGrpSpPr>
            <p:cNvPr id="26" name="组合 25">
              <a:extLst>
                <a:ext uri="{FF2B5EF4-FFF2-40B4-BE49-F238E27FC236}">
                  <a16:creationId xmlns:a16="http://schemas.microsoft.com/office/drawing/2014/main" id="{7277EA09-925A-5F00-AE0D-C589EF416170}"/>
                </a:ext>
              </a:extLst>
            </p:cNvPr>
            <p:cNvGrpSpPr/>
            <p:nvPr/>
          </p:nvGrpSpPr>
          <p:grpSpPr>
            <a:xfrm>
              <a:off x="4939356" y="2523988"/>
              <a:ext cx="5976775" cy="833690"/>
              <a:chOff x="5085129" y="2921209"/>
              <a:chExt cx="5976775" cy="833690"/>
            </a:xfrm>
          </p:grpSpPr>
          <p:sp>
            <p:nvSpPr>
              <p:cNvPr id="12" name="椭圆 11">
                <a:extLst>
                  <a:ext uri="{FF2B5EF4-FFF2-40B4-BE49-F238E27FC236}">
                    <a16:creationId xmlns:a16="http://schemas.microsoft.com/office/drawing/2014/main" id="{2351CEEC-EF15-8BC6-9603-28B1C4D310E8}"/>
                  </a:ext>
                </a:extLst>
              </p:cNvPr>
              <p:cNvSpPr/>
              <p:nvPr/>
            </p:nvSpPr>
            <p:spPr>
              <a:xfrm>
                <a:off x="5085129" y="304346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866338" y="2921209"/>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400" b="1" dirty="0">
                    <a:solidFill>
                      <a:prstClr val="black"/>
                    </a:solidFill>
                    <a:latin typeface="微软雅黑"/>
                    <a:ea typeface="微软雅黑"/>
                  </a:rPr>
                  <a:t>项目结构与功能</a:t>
                </a:r>
                <a:endPar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Project Structure and Functionality</a:t>
                </a:r>
              </a:p>
            </p:txBody>
          </p:sp>
        </p:grpSp>
        <p:grpSp>
          <p:nvGrpSpPr>
            <p:cNvPr id="27" name="组合 26">
              <a:extLst>
                <a:ext uri="{FF2B5EF4-FFF2-40B4-BE49-F238E27FC236}">
                  <a16:creationId xmlns:a16="http://schemas.microsoft.com/office/drawing/2014/main" id="{EBC417DD-816C-8A97-FF23-3E188E1526B8}"/>
                </a:ext>
              </a:extLst>
            </p:cNvPr>
            <p:cNvGrpSpPr/>
            <p:nvPr/>
          </p:nvGrpSpPr>
          <p:grpSpPr>
            <a:xfrm>
              <a:off x="4939356" y="3561277"/>
              <a:ext cx="5976775" cy="833690"/>
              <a:chOff x="5085129" y="4125708"/>
              <a:chExt cx="5976775" cy="833690"/>
            </a:xfrm>
          </p:grpSpPr>
          <p:sp>
            <p:nvSpPr>
              <p:cNvPr id="16" name="椭圆 15">
                <a:extLst>
                  <a:ext uri="{FF2B5EF4-FFF2-40B4-BE49-F238E27FC236}">
                    <a16:creationId xmlns:a16="http://schemas.microsoft.com/office/drawing/2014/main" id="{9653703C-6629-F4B2-5872-727A3FEDF2E6}"/>
                  </a:ext>
                </a:extLst>
              </p:cNvPr>
              <p:cNvSpPr/>
              <p:nvPr/>
            </p:nvSpPr>
            <p:spPr>
              <a:xfrm>
                <a:off x="5085129" y="424796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753F5D2-62C6-A4FF-018D-C15F01932297}"/>
                  </a:ext>
                </a:extLst>
              </p:cNvPr>
              <p:cNvSpPr txBox="1"/>
              <p:nvPr/>
            </p:nvSpPr>
            <p:spPr>
              <a:xfrm>
                <a:off x="5866338" y="4125708"/>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性能评估</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Performance Evaluation</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8" name="组合 27">
              <a:extLst>
                <a:ext uri="{FF2B5EF4-FFF2-40B4-BE49-F238E27FC236}">
                  <a16:creationId xmlns:a16="http://schemas.microsoft.com/office/drawing/2014/main" id="{4B204E49-8525-C856-A9D7-DB1FE9C6FF92}"/>
                </a:ext>
              </a:extLst>
            </p:cNvPr>
            <p:cNvGrpSpPr/>
            <p:nvPr/>
          </p:nvGrpSpPr>
          <p:grpSpPr>
            <a:xfrm>
              <a:off x="4939356" y="4598566"/>
              <a:ext cx="5976775" cy="833690"/>
              <a:chOff x="5085129" y="5267601"/>
              <a:chExt cx="5976775" cy="833690"/>
            </a:xfrm>
          </p:grpSpPr>
          <p:sp>
            <p:nvSpPr>
              <p:cNvPr id="20" name="椭圆 19">
                <a:extLst>
                  <a:ext uri="{FF2B5EF4-FFF2-40B4-BE49-F238E27FC236}">
                    <a16:creationId xmlns:a16="http://schemas.microsoft.com/office/drawing/2014/main" id="{05D392E2-11A5-A328-A68C-7A4F6568A2A7}"/>
                  </a:ext>
                </a:extLst>
              </p:cNvPr>
              <p:cNvSpPr/>
              <p:nvPr/>
            </p:nvSpPr>
            <p:spPr>
              <a:xfrm>
                <a:off x="5085129" y="53898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4A49B0DE-F879-FACA-DF34-994CE16AF3EC}"/>
                  </a:ext>
                </a:extLst>
              </p:cNvPr>
              <p:cNvSpPr txBox="1"/>
              <p:nvPr/>
            </p:nvSpPr>
            <p:spPr>
              <a:xfrm>
                <a:off x="5866338" y="5267601"/>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方法优缺点</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Advantages and Disadvantages of the Method</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9" name="组合 28">
              <a:extLst>
                <a:ext uri="{FF2B5EF4-FFF2-40B4-BE49-F238E27FC236}">
                  <a16:creationId xmlns:a16="http://schemas.microsoft.com/office/drawing/2014/main" id="{4E138580-18F6-42B4-9F4A-0C6EE128F148}"/>
                </a:ext>
              </a:extLst>
            </p:cNvPr>
            <p:cNvGrpSpPr/>
            <p:nvPr/>
          </p:nvGrpSpPr>
          <p:grpSpPr>
            <a:xfrm>
              <a:off x="4939356" y="5635856"/>
              <a:ext cx="5976775" cy="833690"/>
              <a:chOff x="5085129" y="5267601"/>
              <a:chExt cx="5976775" cy="833690"/>
            </a:xfrm>
          </p:grpSpPr>
          <p:sp>
            <p:nvSpPr>
              <p:cNvPr id="30" name="椭圆 29">
                <a:extLst>
                  <a:ext uri="{FF2B5EF4-FFF2-40B4-BE49-F238E27FC236}">
                    <a16:creationId xmlns:a16="http://schemas.microsoft.com/office/drawing/2014/main" id="{E0E908C5-7C17-4EBB-A7B3-1DF93D2B5644}"/>
                  </a:ext>
                </a:extLst>
              </p:cNvPr>
              <p:cNvSpPr/>
              <p:nvPr/>
            </p:nvSpPr>
            <p:spPr>
              <a:xfrm>
                <a:off x="5085129" y="53898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6</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1" name="文本框 30">
                <a:extLst>
                  <a:ext uri="{FF2B5EF4-FFF2-40B4-BE49-F238E27FC236}">
                    <a16:creationId xmlns:a16="http://schemas.microsoft.com/office/drawing/2014/main" id="{5E7D5EF7-CA1F-4640-8CDF-AB2A7C81D162}"/>
                  </a:ext>
                </a:extLst>
              </p:cNvPr>
              <p:cNvSpPr txBox="1"/>
              <p:nvPr/>
            </p:nvSpPr>
            <p:spPr>
              <a:xfrm>
                <a:off x="5866338" y="5267601"/>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项目展示</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Project Presentation</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spTree>
    <p:extLst>
      <p:ext uri="{BB962C8B-B14F-4D97-AF65-F5344CB8AC3E}">
        <p14:creationId xmlns:p14="http://schemas.microsoft.com/office/powerpoint/2010/main" val="227114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方法优缺点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Advantages and Disadvantages of the Method</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D06D07A5-4C7F-42D4-9B01-3836A4B937DC}"/>
              </a:ext>
            </a:extLst>
          </p:cNvPr>
          <p:cNvSpPr txBox="1"/>
          <p:nvPr/>
        </p:nvSpPr>
        <p:spPr>
          <a:xfrm>
            <a:off x="666751" y="1704976"/>
            <a:ext cx="6913492" cy="4267643"/>
          </a:xfrm>
          <a:prstGeom prst="rect">
            <a:avLst/>
          </a:prstGeom>
          <a:noFill/>
        </p:spPr>
        <p:txBody>
          <a:bodyPr wrap="square" rtlCol="0">
            <a:spAutoFit/>
          </a:bodyPr>
          <a:lstStyle/>
          <a:p>
            <a:pPr marL="285750" indent="-285750">
              <a:lnSpc>
                <a:spcPct val="170000"/>
              </a:lnSpc>
              <a:buFont typeface="Wingdings" panose="05000000000000000000" pitchFamily="2" charset="2"/>
              <a:buChar char="Ø"/>
            </a:pPr>
            <a:r>
              <a:rPr lang="zh-CN" altLang="en-US" b="1" dirty="0"/>
              <a:t>对音频质量的依赖：</a:t>
            </a:r>
            <a:r>
              <a:rPr lang="zh-CN" altLang="en-US" dirty="0"/>
              <a:t>语音识别的准确性高度依赖于录音质量。嘈杂的环境或低质量的录音设备可能会影响性能。</a:t>
            </a:r>
          </a:p>
          <a:p>
            <a:pPr marL="285750" indent="-285750">
              <a:lnSpc>
                <a:spcPct val="170000"/>
              </a:lnSpc>
              <a:buFont typeface="Wingdings" panose="05000000000000000000" pitchFamily="2" charset="2"/>
              <a:buChar char="Ø"/>
            </a:pPr>
            <a:r>
              <a:rPr lang="en-US" altLang="zh-CN" b="1" dirty="0"/>
              <a:t>API</a:t>
            </a:r>
            <a:r>
              <a:rPr lang="zh-CN" altLang="en-US" b="1" dirty="0"/>
              <a:t>使用成本：</a:t>
            </a:r>
            <a:r>
              <a:rPr lang="zh-CN" altLang="en-US" dirty="0"/>
              <a:t>虽然 </a:t>
            </a:r>
            <a:r>
              <a:rPr lang="en-US" altLang="zh-CN" dirty="0"/>
              <a:t>Whisper-large-v3 </a:t>
            </a:r>
            <a:r>
              <a:rPr lang="zh-CN" altLang="en-US" dirty="0"/>
              <a:t>是开源且可本地部署的，但使用 </a:t>
            </a:r>
            <a:r>
              <a:rPr lang="en-US" altLang="zh-CN" dirty="0" err="1"/>
              <a:t>OpenAI</a:t>
            </a:r>
            <a:r>
              <a:rPr lang="en-US" altLang="zh-CN" dirty="0"/>
              <a:t> </a:t>
            </a:r>
            <a:r>
              <a:rPr lang="zh-CN" altLang="en-US" dirty="0"/>
              <a:t>的 </a:t>
            </a:r>
            <a:r>
              <a:rPr lang="en-US" altLang="zh-CN" dirty="0" err="1"/>
              <a:t>ChatGPT</a:t>
            </a:r>
            <a:r>
              <a:rPr lang="en-US" altLang="zh-CN" dirty="0"/>
              <a:t> API </a:t>
            </a:r>
            <a:r>
              <a:rPr lang="zh-CN" altLang="en-US" dirty="0"/>
              <a:t>会产生费用，这对于大规模或频繁使用的用户可能是一个问题。</a:t>
            </a:r>
          </a:p>
          <a:p>
            <a:pPr marL="285750" indent="-285750">
              <a:lnSpc>
                <a:spcPct val="170000"/>
              </a:lnSpc>
              <a:buFont typeface="Wingdings" panose="05000000000000000000" pitchFamily="2" charset="2"/>
              <a:buChar char="Ø"/>
            </a:pPr>
            <a:r>
              <a:rPr lang="zh-CN" altLang="en-US" b="1" dirty="0"/>
              <a:t>处理复杂会议的能力：</a:t>
            </a:r>
            <a:r>
              <a:rPr lang="zh-CN" altLang="en-US" dirty="0"/>
              <a:t>对于涉及多发言人或讨论重叠的高度复杂会议，该工具可能难以准确捕捉所有细节，需要人工干预。</a:t>
            </a:r>
          </a:p>
          <a:p>
            <a:pPr marL="285750" indent="-285750">
              <a:lnSpc>
                <a:spcPct val="170000"/>
              </a:lnSpc>
              <a:buFont typeface="Wingdings" panose="05000000000000000000" pitchFamily="2" charset="2"/>
              <a:buChar char="Ø"/>
            </a:pPr>
            <a:r>
              <a:rPr lang="zh-CN" altLang="en-US" b="1" dirty="0"/>
              <a:t>长会议的响应时间：</a:t>
            </a:r>
            <a:r>
              <a:rPr lang="zh-CN" altLang="en-US" dirty="0"/>
              <a:t>虽然该工具在短到中等长度的会议中表现高效，但对于超长会议（如超过 </a:t>
            </a:r>
            <a:r>
              <a:rPr lang="en-US" altLang="zh-CN" dirty="0"/>
              <a:t>2 </a:t>
            </a:r>
            <a:r>
              <a:rPr lang="zh-CN" altLang="en-US" dirty="0"/>
              <a:t>小时）的响应时间仍有改进空间。</a:t>
            </a:r>
          </a:p>
        </p:txBody>
      </p:sp>
      <p:sp>
        <p:nvSpPr>
          <p:cNvPr id="16" name="标题 3">
            <a:extLst>
              <a:ext uri="{FF2B5EF4-FFF2-40B4-BE49-F238E27FC236}">
                <a16:creationId xmlns:a16="http://schemas.microsoft.com/office/drawing/2014/main" id="{183EEC90-2170-4A69-A424-30B32597F456}"/>
              </a:ext>
            </a:extLst>
          </p:cNvPr>
          <p:cNvSpPr>
            <a:spLocks noGrp="1"/>
          </p:cNvSpPr>
          <p:nvPr>
            <p:custDataLst>
              <p:tags r:id="rId2"/>
            </p:custDataLst>
          </p:nvPr>
        </p:nvSpPr>
        <p:spPr>
          <a:xfrm>
            <a:off x="666751" y="1057276"/>
            <a:ext cx="5429249"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5.2 </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缺点</a:t>
            </a:r>
            <a:endParaRPr lang="en-US" altLang="zh-CN" sz="2200" dirty="0">
              <a:solidFill>
                <a:prstClr val="black"/>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B3F6B85E-98B8-4407-90A3-7009E7FC1422}"/>
              </a:ext>
            </a:extLst>
          </p:cNvPr>
          <p:cNvPicPr>
            <a:picLocks noChangeAspect="1"/>
          </p:cNvPicPr>
          <p:nvPr/>
        </p:nvPicPr>
        <p:blipFill rotWithShape="1">
          <a:blip r:embed="rId4">
            <a:extLst>
              <a:ext uri="{28A0092B-C50C-407E-A947-70E740481C1C}">
                <a14:useLocalDpi xmlns:a14="http://schemas.microsoft.com/office/drawing/2010/main" val="0"/>
              </a:ext>
            </a:extLst>
          </a:blip>
          <a:srcRect l="11582" r="11152"/>
          <a:stretch/>
        </p:blipFill>
        <p:spPr>
          <a:xfrm>
            <a:off x="7830185" y="2145688"/>
            <a:ext cx="3695064" cy="3188155"/>
          </a:xfrm>
          <a:prstGeom prst="rect">
            <a:avLst/>
          </a:prstGeom>
        </p:spPr>
      </p:pic>
    </p:spTree>
    <p:extLst>
      <p:ext uri="{BB962C8B-B14F-4D97-AF65-F5344CB8AC3E}">
        <p14:creationId xmlns:p14="http://schemas.microsoft.com/office/powerpoint/2010/main" val="166933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06</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项目展示</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Project Presentation</a:t>
            </a:r>
          </a:p>
        </p:txBody>
      </p:sp>
    </p:spTree>
    <p:extLst>
      <p:ext uri="{BB962C8B-B14F-4D97-AF65-F5344CB8AC3E}">
        <p14:creationId xmlns:p14="http://schemas.microsoft.com/office/powerpoint/2010/main" val="404161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项目展示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Presentation</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F19B8252-80E4-4193-A2C8-F76157210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275" y="1200151"/>
            <a:ext cx="8807449" cy="5502360"/>
          </a:xfrm>
          <a:prstGeom prst="rect">
            <a:avLst/>
          </a:prstGeom>
        </p:spPr>
      </p:pic>
    </p:spTree>
    <p:extLst>
      <p:ext uri="{BB962C8B-B14F-4D97-AF65-F5344CB8AC3E}">
        <p14:creationId xmlns:p14="http://schemas.microsoft.com/office/powerpoint/2010/main" val="3050611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64C7AAB-5F8B-F356-A714-5ACDCEE7330E}"/>
              </a:ext>
            </a:extLst>
          </p:cNvPr>
          <p:cNvSpPr txBox="1">
            <a:spLocks/>
          </p:cNvSpPr>
          <p:nvPr/>
        </p:nvSpPr>
        <p:spPr>
          <a:xfrm>
            <a:off x="1882171" y="2154120"/>
            <a:ext cx="4043844" cy="9711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感谢聆听！</a:t>
            </a:r>
            <a:endParaRPr kumimoji="0" lang="en-US" altLang="zh-CN"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8" name="标题 1">
            <a:extLst>
              <a:ext uri="{FF2B5EF4-FFF2-40B4-BE49-F238E27FC236}">
                <a16:creationId xmlns:a16="http://schemas.microsoft.com/office/drawing/2014/main" id="{1A9922A5-F662-46D2-8E1D-25B93EF58A61}"/>
              </a:ext>
            </a:extLst>
          </p:cNvPr>
          <p:cNvSpPr txBox="1">
            <a:spLocks/>
          </p:cNvSpPr>
          <p:nvPr/>
        </p:nvSpPr>
        <p:spPr>
          <a:xfrm>
            <a:off x="8410669" y="5825407"/>
            <a:ext cx="3152681"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同济大学计算机科学与技术学院</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12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27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10" name="标题 1">
            <a:extLst>
              <a:ext uri="{FF2B5EF4-FFF2-40B4-BE49-F238E27FC236}">
                <a16:creationId xmlns:a16="http://schemas.microsoft.com/office/drawing/2014/main" id="{EC67FF9A-FE37-4FF6-819E-5147576E62F5}"/>
              </a:ext>
            </a:extLst>
          </p:cNvPr>
          <p:cNvSpPr>
            <a:spLocks noGrp="1"/>
          </p:cNvSpPr>
          <p:nvPr>
            <p:ph type="ctrTitle"/>
          </p:nvPr>
        </p:nvSpPr>
        <p:spPr>
          <a:xfrm>
            <a:off x="330472" y="3522440"/>
            <a:ext cx="11232878" cy="1204637"/>
          </a:xfrm>
        </p:spPr>
        <p:txBody>
          <a:bodyPr>
            <a:noAutofit/>
          </a:bodyPr>
          <a:lstStyle/>
          <a:p>
            <a:pPr algn="ctr">
              <a:lnSpc>
                <a:spcPct val="150000"/>
              </a:lnSpc>
            </a:pPr>
            <a:r>
              <a:rPr lang="zh-CN" altLang="en-US" sz="3200" b="1" dirty="0">
                <a:effectLst/>
                <a:latin typeface="+mj-lt"/>
                <a:ea typeface="微软雅黑" panose="020B0503020204020204" pitchFamily="34" charset="-122"/>
              </a:rPr>
              <a:t>会议纪要助手：</a:t>
            </a:r>
            <a:r>
              <a:rPr lang="zh-CN" altLang="en-US" sz="2000" b="1" dirty="0">
                <a:effectLst/>
                <a:latin typeface="+mj-lt"/>
                <a:ea typeface="微软雅黑" panose="020B0503020204020204" pitchFamily="34" charset="-122"/>
              </a:rPr>
              <a:t>一款 </a:t>
            </a:r>
            <a:r>
              <a:rPr lang="en-US" altLang="zh-CN" sz="2000" b="1" dirty="0">
                <a:effectLst/>
                <a:latin typeface="+mj-lt"/>
                <a:ea typeface="微软雅黑" panose="020B0503020204020204" pitchFamily="34" charset="-122"/>
              </a:rPr>
              <a:t>AI </a:t>
            </a:r>
            <a:r>
              <a:rPr lang="zh-CN" altLang="en-US" sz="2000" b="1" dirty="0">
                <a:effectLst/>
                <a:latin typeface="+mj-lt"/>
                <a:ea typeface="微软雅黑" panose="020B0503020204020204" pitchFamily="34" charset="-122"/>
              </a:rPr>
              <a:t>驱动的工具，用于快速将会议录音转换为会议纪要</a:t>
            </a:r>
            <a:br>
              <a:rPr lang="en-US" altLang="zh-CN" sz="1600" b="1" dirty="0">
                <a:effectLst/>
                <a:latin typeface="+mj-lt"/>
                <a:ea typeface="微软雅黑" panose="020B0503020204020204" pitchFamily="34" charset="-122"/>
              </a:rPr>
            </a:br>
            <a:r>
              <a:rPr lang="en-US" altLang="zh-CN" sz="1400" b="1" dirty="0">
                <a:effectLst/>
                <a:latin typeface="+mj-lt"/>
                <a:ea typeface="微软雅黑" panose="020B0503020204020204" pitchFamily="34" charset="-122"/>
              </a:rPr>
              <a:t>Meeting Minutes Assistant: An AI-powered tool for quickly converting meeting recordings into meeting minutes</a:t>
            </a:r>
            <a:endParaRPr lang="en-US" altLang="zh-CN" sz="1600" b="1" dirty="0">
              <a:effectLst/>
              <a:latin typeface="+mj-lt"/>
              <a:ea typeface="微软雅黑" panose="020B0503020204020204" pitchFamily="34" charset="-122"/>
            </a:endParaRPr>
          </a:p>
        </p:txBody>
      </p:sp>
      <p:sp>
        <p:nvSpPr>
          <p:cNvPr id="15" name="标题 1">
            <a:extLst>
              <a:ext uri="{FF2B5EF4-FFF2-40B4-BE49-F238E27FC236}">
                <a16:creationId xmlns:a16="http://schemas.microsoft.com/office/drawing/2014/main" id="{3CE18ABC-4607-4704-B56C-31638F846037}"/>
              </a:ext>
            </a:extLst>
          </p:cNvPr>
          <p:cNvSpPr txBox="1">
            <a:spLocks/>
          </p:cNvSpPr>
          <p:nvPr/>
        </p:nvSpPr>
        <p:spPr>
          <a:xfrm>
            <a:off x="2838450" y="5831039"/>
            <a:ext cx="2804160"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r" defTabSz="914400" rtl="0" eaLnBrk="1" fontAlgn="auto" latinLnBrk="0" hangingPunct="1">
              <a:lnSpc>
                <a:spcPct val="114000"/>
              </a:lnSpc>
              <a:spcBef>
                <a:spcPct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项目成员：</a:t>
            </a:r>
            <a:r>
              <a:rPr kumimoji="0" lang="en-US" altLang="zh-CN" sz="14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2250758 </a:t>
            </a:r>
            <a:r>
              <a:rPr kumimoji="0" lang="zh-CN" altLang="en-US" sz="14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林继申</a:t>
            </a:r>
            <a:endParaRPr kumimoji="0" lang="en-US" altLang="zh-CN" sz="14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r" defTabSz="914400" rtl="0" eaLnBrk="1" fontAlgn="auto" latinLnBrk="0" hangingPunct="1">
              <a:lnSpc>
                <a:spcPct val="114000"/>
              </a:lnSpc>
              <a:spcBef>
                <a:spcPct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2251730 </a:t>
            </a:r>
            <a:r>
              <a:rPr kumimoji="0" lang="zh-CN" altLang="en-US" sz="14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刘淑仪</a:t>
            </a:r>
            <a:endParaRPr kumimoji="0" lang="en-US" altLang="zh-CN" sz="14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r" defTabSz="914400" rtl="0" eaLnBrk="1" fontAlgn="auto" latinLnBrk="0" hangingPunct="1">
              <a:lnSpc>
                <a:spcPct val="114000"/>
              </a:lnSpc>
              <a:spcBef>
                <a:spcPct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2254318 </a:t>
            </a:r>
            <a:r>
              <a:rPr kumimoji="0" lang="zh-CN" altLang="en-US" sz="14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陆宇豪</a:t>
            </a:r>
            <a:endParaRPr kumimoji="0" lang="en-US" altLang="zh-CN" sz="14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项目背景与目标</a:t>
            </a:r>
            <a:endPar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Project Background and Objectives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蓝色公司会议室员工集体开会讨论商务简约插画背景图片下载_2912x1632 ...">
            <a:extLst>
              <a:ext uri="{FF2B5EF4-FFF2-40B4-BE49-F238E27FC236}">
                <a16:creationId xmlns:a16="http://schemas.microsoft.com/office/drawing/2014/main" id="{92767F14-2A6D-4E34-9138-269D05E4D8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8666" y="1562101"/>
            <a:ext cx="4953918" cy="2775034"/>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项目背景与目标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Objectives</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标题 3">
            <a:extLst>
              <a:ext uri="{FF2B5EF4-FFF2-40B4-BE49-F238E27FC236}">
                <a16:creationId xmlns:a16="http://schemas.microsoft.com/office/drawing/2014/main" id="{F2939E17-D574-4112-9064-FA2A02B1216E}"/>
              </a:ext>
            </a:extLst>
          </p:cNvPr>
          <p:cNvSpPr>
            <a:spLocks noGrp="1"/>
          </p:cNvSpPr>
          <p:nvPr>
            <p:custDataLst>
              <p:tags r:id="rId2"/>
            </p:custDataLst>
          </p:nvPr>
        </p:nvSpPr>
        <p:spPr>
          <a:xfrm>
            <a:off x="666751" y="10572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1.1 </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8" name="标题 3">
            <a:extLst>
              <a:ext uri="{FF2B5EF4-FFF2-40B4-BE49-F238E27FC236}">
                <a16:creationId xmlns:a16="http://schemas.microsoft.com/office/drawing/2014/main" id="{F15104A2-1761-474A-9BEF-16A8BF7C8F7D}"/>
              </a:ext>
            </a:extLst>
          </p:cNvPr>
          <p:cNvSpPr>
            <a:spLocks noGrp="1"/>
          </p:cNvSpPr>
          <p:nvPr>
            <p:custDataLst>
              <p:tags r:id="rId3"/>
            </p:custDataLst>
          </p:nvPr>
        </p:nvSpPr>
        <p:spPr>
          <a:xfrm>
            <a:off x="666751" y="1704976"/>
            <a:ext cx="6343649" cy="47434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just" defTabSz="914400" rtl="0" eaLnBrk="1" fontAlgn="auto" latinLnBrk="0" hangingPunct="1">
              <a:lnSpc>
                <a:spcPct val="150000"/>
              </a:lnSpc>
              <a:spcBef>
                <a:spcPts val="1000"/>
              </a:spcBef>
              <a:spcAft>
                <a:spcPts val="100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在现代工作环境中，会议是团队协作、决策制定和信息共享的重要组成部分。然而，会议后的会议纪要整理工作往往繁琐且耗时。传统的手动记录方式不仅效率低下，还容易遗漏关键信息，导致后续工作中的沟通误解或重复讨论。随着人工智能（</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AI</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）技术的快速发展，特别是在语音识别和自然语言处理（</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NLP</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）领域，利用</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AI</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自动生成会议纪要已成为可能。</a:t>
            </a:r>
          </a:p>
          <a:p>
            <a:pPr marL="0" marR="0" lvl="0" indent="0" algn="just" defTabSz="914400" rtl="0" eaLnBrk="1" fontAlgn="auto" latinLnBrk="0" hangingPunct="1">
              <a:lnSpc>
                <a:spcPct val="150000"/>
              </a:lnSpc>
              <a:spcBef>
                <a:spcPts val="1000"/>
              </a:spcBef>
              <a:spcAft>
                <a:spcPts val="100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本项目旨在通过结合先进的语音识别模型（</a:t>
            </a:r>
            <a:r>
              <a:rPr kumimoji="0" lang="en-US" altLang="zh-CN"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Whisper-large-v3</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）和强大的文本生成模型（</a:t>
            </a:r>
            <a:r>
              <a:rPr kumimoji="0" lang="en-US" altLang="zh-CN" sz="18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ChatGPT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），开发一款高效、智能的会议纪要助手。该工具能够快速将会议录音转化为结构化的会议纪要，从而提高工作效率，减少人工干预。</a:t>
            </a:r>
            <a:endParaRPr lang="en-US" altLang="zh-CN" sz="1800" b="0" dirty="0">
              <a:solidFill>
                <a:prstClr val="black"/>
              </a:solidFill>
              <a:latin typeface="微软雅黑" panose="020B0503020204020204" pitchFamily="34" charset="-122"/>
              <a:ea typeface="微软雅黑" panose="020B0503020204020204" pitchFamily="34" charset="-122"/>
            </a:endParaRPr>
          </a:p>
        </p:txBody>
      </p:sp>
      <p:pic>
        <p:nvPicPr>
          <p:cNvPr id="1028" name="Picture 4" descr="Whisper Large V3 Turbo for Fast and Realtime Accurate Speech ...">
            <a:extLst>
              <a:ext uri="{FF2B5EF4-FFF2-40B4-BE49-F238E27FC236}">
                <a16:creationId xmlns:a16="http://schemas.microsoft.com/office/drawing/2014/main" id="{2A7D8F83-A97B-489C-949F-1F377D4D1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75" t="26387" r="22278" b="24253"/>
          <a:stretch/>
        </p:blipFill>
        <p:spPr bwMode="auto">
          <a:xfrm>
            <a:off x="7438629" y="4615626"/>
            <a:ext cx="3460290" cy="162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0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项目背景与目标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Objectives</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标题 3">
            <a:extLst>
              <a:ext uri="{FF2B5EF4-FFF2-40B4-BE49-F238E27FC236}">
                <a16:creationId xmlns:a16="http://schemas.microsoft.com/office/drawing/2014/main" id="{F2939E17-D574-4112-9064-FA2A02B1216E}"/>
              </a:ext>
            </a:extLst>
          </p:cNvPr>
          <p:cNvSpPr>
            <a:spLocks noGrp="1"/>
          </p:cNvSpPr>
          <p:nvPr>
            <p:custDataLst>
              <p:tags r:id="rId2"/>
            </p:custDataLst>
          </p:nvPr>
        </p:nvSpPr>
        <p:spPr>
          <a:xfrm>
            <a:off x="666751" y="10572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1.2 </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社会痛点</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8" name="标题 3">
            <a:extLst>
              <a:ext uri="{FF2B5EF4-FFF2-40B4-BE49-F238E27FC236}">
                <a16:creationId xmlns:a16="http://schemas.microsoft.com/office/drawing/2014/main" id="{F15104A2-1761-474A-9BEF-16A8BF7C8F7D}"/>
              </a:ext>
            </a:extLst>
          </p:cNvPr>
          <p:cNvSpPr>
            <a:spLocks noGrp="1"/>
          </p:cNvSpPr>
          <p:nvPr>
            <p:custDataLst>
              <p:tags r:id="rId3"/>
            </p:custDataLst>
          </p:nvPr>
        </p:nvSpPr>
        <p:spPr>
          <a:xfrm>
            <a:off x="666751" y="1704977"/>
            <a:ext cx="10858498" cy="21451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285750" marR="0" lvl="0" indent="-285750" algn="just" defTabSz="914400" rtl="0" eaLnBrk="1" fontAlgn="auto" latinLnBrk="0" hangingPunct="1">
              <a:lnSpc>
                <a:spcPct val="10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时间成本高</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：手动整理会议纪要可能耗时数小时，尤其是对于较长的会议，极大地消耗了生产力。</a:t>
            </a:r>
          </a:p>
          <a:p>
            <a:pPr marL="285750" marR="0" lvl="0" indent="-285750" algn="just" defTabSz="914400" rtl="0" eaLnBrk="1" fontAlgn="auto" latinLnBrk="0" hangingPunct="1">
              <a:lnSpc>
                <a:spcPct val="10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信息遗漏</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：人工记录者常常会遗漏重要细节，特别是在复杂或快节奏的讨论中。</a:t>
            </a:r>
          </a:p>
          <a:p>
            <a:pPr marL="285750" marR="0" lvl="0" indent="-285750" algn="just" defTabSz="914400" rtl="0" eaLnBrk="1" fontAlgn="auto" latinLnBrk="0" hangingPunct="1">
              <a:lnSpc>
                <a:spcPct val="10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质量不一致</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：会议纪要的质量因记录者的风格和专注度而异，导致内容不一致。</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285750" marR="0" lvl="0" indent="-285750" algn="just" defTabSz="914400" rtl="0" eaLnBrk="1" fontAlgn="auto" latinLnBrk="0" hangingPunct="1">
              <a:lnSpc>
                <a:spcPct val="10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语言障碍</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：在跨国或多语言团队中，语言差异会进一步增加会议记录和总结的难度。</a:t>
            </a:r>
          </a:p>
        </p:txBody>
      </p:sp>
      <p:sp>
        <p:nvSpPr>
          <p:cNvPr id="17" name="标题 3">
            <a:extLst>
              <a:ext uri="{FF2B5EF4-FFF2-40B4-BE49-F238E27FC236}">
                <a16:creationId xmlns:a16="http://schemas.microsoft.com/office/drawing/2014/main" id="{8E7F0959-598A-42E2-8D6D-A06DD1459276}"/>
              </a:ext>
            </a:extLst>
          </p:cNvPr>
          <p:cNvSpPr>
            <a:spLocks noGrp="1"/>
          </p:cNvSpPr>
          <p:nvPr>
            <p:custDataLst>
              <p:tags r:id="rId4"/>
            </p:custDataLst>
          </p:nvPr>
        </p:nvSpPr>
        <p:spPr>
          <a:xfrm>
            <a:off x="666751" y="3850105"/>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1.3 </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目标用户</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9" name="标题 3">
            <a:extLst>
              <a:ext uri="{FF2B5EF4-FFF2-40B4-BE49-F238E27FC236}">
                <a16:creationId xmlns:a16="http://schemas.microsoft.com/office/drawing/2014/main" id="{B099F865-2E66-4427-B93F-674F10A1F25A}"/>
              </a:ext>
            </a:extLst>
          </p:cNvPr>
          <p:cNvSpPr>
            <a:spLocks noGrp="1"/>
          </p:cNvSpPr>
          <p:nvPr>
            <p:custDataLst>
              <p:tags r:id="rId5"/>
            </p:custDataLst>
          </p:nvPr>
        </p:nvSpPr>
        <p:spPr>
          <a:xfrm>
            <a:off x="666751" y="4497805"/>
            <a:ext cx="10858498" cy="21451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285750" marR="0" lvl="0" indent="-285750" algn="just" defTabSz="914400" rtl="0" eaLnBrk="1" fontAlgn="auto" latinLnBrk="0" hangingPunct="1">
              <a:lnSpc>
                <a:spcPct val="10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企业团队</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：需要高效记录和共享会议内容的公司或组织，特别是那些会议频繁的团队。</a:t>
            </a:r>
          </a:p>
          <a:p>
            <a:pPr marL="285750" marR="0" lvl="0" indent="-285750" algn="just" defTabSz="914400" rtl="0" eaLnBrk="1" fontAlgn="auto" latinLnBrk="0" hangingPunct="1">
              <a:lnSpc>
                <a:spcPct val="10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教育机构</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：用于记录学术讨论、研讨会或课程内容。</a:t>
            </a:r>
          </a:p>
          <a:p>
            <a:pPr marL="285750" marR="0" lvl="0" indent="-285750" algn="just" defTabSz="914400" rtl="0" eaLnBrk="1" fontAlgn="auto" latinLnBrk="0" hangingPunct="1">
              <a:lnSpc>
                <a:spcPct val="10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自由职业者</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：需要记录与客户或合作伙伴的沟通内容以便后续跟进的专业人士。</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L="285750" marR="0" lvl="0" indent="-285750" algn="just" defTabSz="914400" rtl="0" eaLnBrk="1" fontAlgn="auto" latinLnBrk="0" hangingPunct="1">
              <a:lnSpc>
                <a:spcPct val="10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多语言团队</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：需要支持多种语言的团队，以克服会议记录中的语言障碍。</a:t>
            </a:r>
          </a:p>
        </p:txBody>
      </p:sp>
    </p:spTree>
    <p:extLst>
      <p:ext uri="{BB962C8B-B14F-4D97-AF65-F5344CB8AC3E}">
        <p14:creationId xmlns:p14="http://schemas.microsoft.com/office/powerpoint/2010/main" val="293594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项目背景与目标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Project Background and Objectives</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标题 3">
            <a:extLst>
              <a:ext uri="{FF2B5EF4-FFF2-40B4-BE49-F238E27FC236}">
                <a16:creationId xmlns:a16="http://schemas.microsoft.com/office/drawing/2014/main" id="{F2939E17-D574-4112-9064-FA2A02B1216E}"/>
              </a:ext>
            </a:extLst>
          </p:cNvPr>
          <p:cNvSpPr>
            <a:spLocks noGrp="1"/>
          </p:cNvSpPr>
          <p:nvPr>
            <p:custDataLst>
              <p:tags r:id="rId2"/>
            </p:custDataLst>
          </p:nvPr>
        </p:nvSpPr>
        <p:spPr>
          <a:xfrm>
            <a:off x="666751" y="10572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1.4 </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项目目标</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8" name="标题 3">
            <a:extLst>
              <a:ext uri="{FF2B5EF4-FFF2-40B4-BE49-F238E27FC236}">
                <a16:creationId xmlns:a16="http://schemas.microsoft.com/office/drawing/2014/main" id="{F15104A2-1761-474A-9BEF-16A8BF7C8F7D}"/>
              </a:ext>
            </a:extLst>
          </p:cNvPr>
          <p:cNvSpPr>
            <a:spLocks noGrp="1"/>
          </p:cNvSpPr>
          <p:nvPr>
            <p:custDataLst>
              <p:tags r:id="rId3"/>
            </p:custDataLst>
          </p:nvPr>
        </p:nvSpPr>
        <p:spPr>
          <a:xfrm>
            <a:off x="666751" y="1704976"/>
            <a:ext cx="4915902" cy="485624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285750" marR="0" lvl="0" indent="-285750" algn="just" defTabSz="914400" rtl="0" eaLnBrk="1" fontAlgn="auto" latinLnBrk="0" hangingPunct="1">
              <a:lnSpc>
                <a:spcPct val="12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高效性</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：将会议录音转化为纪要的时间从数小时缩短至几分钟，显著提升工作效率。</a:t>
            </a:r>
          </a:p>
          <a:p>
            <a:pPr marL="285750" marR="0" lvl="0" indent="-285750" algn="just" defTabSz="914400" rtl="0" eaLnBrk="1" fontAlgn="auto" latinLnBrk="0" hangingPunct="1">
              <a:lnSpc>
                <a:spcPct val="12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准确性</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：利用先进的语音识别和文本生成技术，确保会议纪要的完整性和准确性，减少信息遗漏。</a:t>
            </a:r>
          </a:p>
          <a:p>
            <a:pPr marL="285750" marR="0" lvl="0" indent="-285750" algn="just" defTabSz="914400" rtl="0" eaLnBrk="1" fontAlgn="auto" latinLnBrk="0" hangingPunct="1">
              <a:lnSpc>
                <a:spcPct val="12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结构化输出</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：生成组织良好、易于阅读的会议纪要，包括会议主题、讨论要点、决策内容和行动项等关键要素。</a:t>
            </a:r>
          </a:p>
          <a:p>
            <a:pPr marL="285750" marR="0" lvl="0" indent="-285750" algn="just" defTabSz="914400" rtl="0" eaLnBrk="1" fontAlgn="auto" latinLnBrk="0" hangingPunct="1">
              <a:lnSpc>
                <a:spcPct val="12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多语言支持</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：支持生成多种语言的会议纪要，满足国际化团队的需求。</a:t>
            </a:r>
          </a:p>
          <a:p>
            <a:pPr marL="285750" marR="0" lvl="0" indent="-285750" algn="just" defTabSz="914400" rtl="0" eaLnBrk="1" fontAlgn="auto" latinLnBrk="0" hangingPunct="1">
              <a:lnSpc>
                <a:spcPct val="120000"/>
              </a:lnSpc>
              <a:spcBef>
                <a:spcPts val="1000"/>
              </a:spcBef>
              <a:spcAft>
                <a:spcPts val="1000"/>
              </a:spcAft>
              <a:buClrTx/>
              <a:buSzTx/>
              <a:buFont typeface="Wingdings" panose="05000000000000000000" pitchFamily="2" charset="2"/>
              <a:buChar char="Ø"/>
              <a:tabLst/>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用户友好性</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：提供简单直观的界面和流畅的操作流程，降低使用门槛，提升用户体验。</a:t>
            </a:r>
          </a:p>
        </p:txBody>
      </p:sp>
      <p:pic>
        <p:nvPicPr>
          <p:cNvPr id="2" name="图片 1">
            <a:extLst>
              <a:ext uri="{FF2B5EF4-FFF2-40B4-BE49-F238E27FC236}">
                <a16:creationId xmlns:a16="http://schemas.microsoft.com/office/drawing/2014/main" id="{69F5DCF9-5BD0-46B8-A6FE-43A2D32A916F}"/>
              </a:ext>
            </a:extLst>
          </p:cNvPr>
          <p:cNvPicPr>
            <a:picLocks noChangeAspect="1"/>
          </p:cNvPicPr>
          <p:nvPr/>
        </p:nvPicPr>
        <p:blipFill>
          <a:blip r:embed="rId5"/>
          <a:stretch>
            <a:fillRect/>
          </a:stretch>
        </p:blipFill>
        <p:spPr>
          <a:xfrm>
            <a:off x="5812145" y="1704976"/>
            <a:ext cx="5789601" cy="2334654"/>
          </a:xfrm>
          <a:prstGeom prst="rect">
            <a:avLst/>
          </a:prstGeom>
        </p:spPr>
      </p:pic>
      <p:pic>
        <p:nvPicPr>
          <p:cNvPr id="4" name="图片 3">
            <a:extLst>
              <a:ext uri="{FF2B5EF4-FFF2-40B4-BE49-F238E27FC236}">
                <a16:creationId xmlns:a16="http://schemas.microsoft.com/office/drawing/2014/main" id="{5FC567F1-3CD8-4859-8F56-504D2712BF55}"/>
              </a:ext>
            </a:extLst>
          </p:cNvPr>
          <p:cNvPicPr>
            <a:picLocks noChangeAspect="1"/>
          </p:cNvPicPr>
          <p:nvPr/>
        </p:nvPicPr>
        <p:blipFill>
          <a:blip r:embed="rId6"/>
          <a:stretch>
            <a:fillRect/>
          </a:stretch>
        </p:blipFill>
        <p:spPr>
          <a:xfrm>
            <a:off x="6469077" y="4251483"/>
            <a:ext cx="1530772" cy="2196941"/>
          </a:xfrm>
          <a:prstGeom prst="rect">
            <a:avLst/>
          </a:prstGeom>
        </p:spPr>
      </p:pic>
      <p:pic>
        <p:nvPicPr>
          <p:cNvPr id="5" name="图片 4">
            <a:extLst>
              <a:ext uri="{FF2B5EF4-FFF2-40B4-BE49-F238E27FC236}">
                <a16:creationId xmlns:a16="http://schemas.microsoft.com/office/drawing/2014/main" id="{521A9153-F877-4468-80F3-07509E0205CF}"/>
              </a:ext>
            </a:extLst>
          </p:cNvPr>
          <p:cNvPicPr>
            <a:picLocks noChangeAspect="1"/>
          </p:cNvPicPr>
          <p:nvPr/>
        </p:nvPicPr>
        <p:blipFill>
          <a:blip r:embed="rId7"/>
          <a:stretch>
            <a:fillRect/>
          </a:stretch>
        </p:blipFill>
        <p:spPr>
          <a:xfrm>
            <a:off x="8557868" y="4251483"/>
            <a:ext cx="1775513" cy="2309738"/>
          </a:xfrm>
          <a:prstGeom prst="rect">
            <a:avLst/>
          </a:prstGeom>
        </p:spPr>
      </p:pic>
    </p:spTree>
    <p:extLst>
      <p:ext uri="{BB962C8B-B14F-4D97-AF65-F5344CB8AC3E}">
        <p14:creationId xmlns:p14="http://schemas.microsoft.com/office/powerpoint/2010/main" val="2664774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相关技术调研</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Related Technology Survey</a:t>
            </a:r>
          </a:p>
        </p:txBody>
      </p:sp>
    </p:spTree>
    <p:extLst>
      <p:ext uri="{BB962C8B-B14F-4D97-AF65-F5344CB8AC3E}">
        <p14:creationId xmlns:p14="http://schemas.microsoft.com/office/powerpoint/2010/main" val="2063334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相关技术调研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Related Technology Survey</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9" name="标题 3">
            <a:extLst>
              <a:ext uri="{FF2B5EF4-FFF2-40B4-BE49-F238E27FC236}">
                <a16:creationId xmlns:a16="http://schemas.microsoft.com/office/drawing/2014/main" id="{24872D7B-2F61-4A59-B358-490F42C9DA97}"/>
              </a:ext>
            </a:extLst>
          </p:cNvPr>
          <p:cNvSpPr>
            <a:spLocks noGrp="1"/>
          </p:cNvSpPr>
          <p:nvPr>
            <p:custDataLst>
              <p:tags r:id="rId2"/>
            </p:custDataLst>
          </p:nvPr>
        </p:nvSpPr>
        <p:spPr>
          <a:xfrm>
            <a:off x="666751" y="1057276"/>
            <a:ext cx="5868160"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2.1 </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语音转文字技术</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6" name="标题 3">
            <a:extLst>
              <a:ext uri="{FF2B5EF4-FFF2-40B4-BE49-F238E27FC236}">
                <a16:creationId xmlns:a16="http://schemas.microsoft.com/office/drawing/2014/main" id="{2E5E07DA-E201-4703-8F3B-E1C61D1BECBB}"/>
              </a:ext>
            </a:extLst>
          </p:cNvPr>
          <p:cNvSpPr>
            <a:spLocks noGrp="1"/>
          </p:cNvSpPr>
          <p:nvPr>
            <p:custDataLst>
              <p:tags r:id="rId3"/>
            </p:custDataLst>
          </p:nvPr>
        </p:nvSpPr>
        <p:spPr>
          <a:xfrm>
            <a:off x="6717792" y="1057276"/>
            <a:ext cx="4807456"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2.2 </a:t>
            </a:r>
            <a:r>
              <a:rPr lang="zh-CN" altLang="en-US" sz="2200" dirty="0">
                <a:solidFill>
                  <a:prstClr val="black"/>
                </a:solidFill>
                <a:latin typeface="微软雅黑" panose="020B0503020204020204" pitchFamily="34" charset="-122"/>
                <a:ea typeface="微软雅黑" panose="020B0503020204020204" pitchFamily="34" charset="-122"/>
              </a:rPr>
              <a:t>自然语言处理（</a:t>
            </a:r>
            <a:r>
              <a:rPr lang="en-US" altLang="zh-CN" sz="2200" dirty="0">
                <a:solidFill>
                  <a:prstClr val="black"/>
                </a:solidFill>
                <a:latin typeface="微软雅黑" panose="020B0503020204020204" pitchFamily="34" charset="-122"/>
                <a:ea typeface="微软雅黑" panose="020B0503020204020204" pitchFamily="34" charset="-122"/>
              </a:rPr>
              <a:t>NLP</a:t>
            </a:r>
            <a:r>
              <a:rPr lang="zh-CN" altLang="en-US" sz="2200" dirty="0">
                <a:solidFill>
                  <a:prstClr val="black"/>
                </a:solidFill>
                <a:latin typeface="微软雅黑" panose="020B0503020204020204" pitchFamily="34" charset="-122"/>
                <a:ea typeface="微软雅黑" panose="020B0503020204020204" pitchFamily="34" charset="-122"/>
              </a:rPr>
              <a:t>）技术</a:t>
            </a:r>
            <a:endParaRPr lang="en-US" altLang="zh-CN" sz="2200" dirty="0">
              <a:solidFill>
                <a:prstClr val="black"/>
              </a:solidFill>
              <a:latin typeface="微软雅黑" panose="020B0503020204020204" pitchFamily="34" charset="-122"/>
              <a:ea typeface="微软雅黑" panose="020B0503020204020204" pitchFamily="34" charset="-122"/>
            </a:endParaRPr>
          </a:p>
        </p:txBody>
      </p:sp>
      <p:sp>
        <p:nvSpPr>
          <p:cNvPr id="17" name="标题 3">
            <a:extLst>
              <a:ext uri="{FF2B5EF4-FFF2-40B4-BE49-F238E27FC236}">
                <a16:creationId xmlns:a16="http://schemas.microsoft.com/office/drawing/2014/main" id="{AB05C175-1068-4C50-A8ED-C97596EC598C}"/>
              </a:ext>
            </a:extLst>
          </p:cNvPr>
          <p:cNvSpPr>
            <a:spLocks noGrp="1"/>
          </p:cNvSpPr>
          <p:nvPr>
            <p:custDataLst>
              <p:tags r:id="rId4"/>
            </p:custDataLst>
          </p:nvPr>
        </p:nvSpPr>
        <p:spPr>
          <a:xfrm>
            <a:off x="666750" y="1603378"/>
            <a:ext cx="5868161" cy="31115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R="0" lvl="0" algn="just" defTabSz="914400" rtl="0" eaLnBrk="1" fontAlgn="auto" latinLnBrk="0" hangingPunct="1">
              <a:lnSpc>
                <a:spcPct val="150000"/>
              </a:lnSpc>
              <a:spcBef>
                <a:spcPts val="0"/>
              </a:spcBef>
              <a:buClrTx/>
              <a:buSzTx/>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语音转文字（</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STT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）技术是本项目的关键组成部分，它将会议录音中的口语转换为书面文本。</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R="0" lvl="0" algn="just" defTabSz="914400" rtl="0" eaLnBrk="1" fontAlgn="auto" latinLnBrk="0" hangingPunct="1">
              <a:lnSpc>
                <a:spcPct val="150000"/>
              </a:lnSpc>
              <a:spcBef>
                <a:spcPts val="0"/>
              </a:spcBef>
              <a:buClrTx/>
              <a:buSzTx/>
              <a:tabLst/>
              <a:defRPr/>
            </a:pP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 </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p>
          <a:p>
            <a:pPr marL="285750" marR="0" lvl="0" indent="-285750" algn="just" defTabSz="914400" rtl="0" eaLnBrk="1" fontAlgn="auto" latinLnBrk="0" hangingPunct="1">
              <a:lnSpc>
                <a:spcPct val="150000"/>
              </a:lnSpc>
              <a:spcBef>
                <a:spcPts val="0"/>
              </a:spcBef>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由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OpenAI</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开发，</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是一种最先进的自动语音识别（</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ASR</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）系统，基于大规模多样化数据集训练。</a:t>
            </a:r>
          </a:p>
          <a:p>
            <a:pPr marL="285750" marR="0" lvl="0" indent="-285750" algn="just" defTabSz="914400" rtl="0" eaLnBrk="1" fontAlgn="auto" latinLnBrk="0" hangingPunct="1">
              <a:lnSpc>
                <a:spcPct val="150000"/>
              </a:lnSpc>
              <a:spcBef>
                <a:spcPts val="0"/>
              </a:spcBef>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Whisper-large-v3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变体提供了高精度，并支持多种语言，非常适合多语言会议环境。</a:t>
            </a:r>
          </a:p>
          <a:p>
            <a:pPr marL="285750" marR="0" lvl="0" indent="-285750" algn="just" defTabSz="914400" rtl="0" eaLnBrk="1" fontAlgn="auto" latinLnBrk="0" hangingPunct="1">
              <a:lnSpc>
                <a:spcPct val="150000"/>
              </a:lnSpc>
              <a:spcBef>
                <a:spcPts val="0"/>
              </a:spcBef>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其处理嘈杂音频和不同口音的能力使其成为现实应用中的稳健选择。</a:t>
            </a:r>
          </a:p>
        </p:txBody>
      </p:sp>
      <p:sp>
        <p:nvSpPr>
          <p:cNvPr id="18" name="标题 3">
            <a:extLst>
              <a:ext uri="{FF2B5EF4-FFF2-40B4-BE49-F238E27FC236}">
                <a16:creationId xmlns:a16="http://schemas.microsoft.com/office/drawing/2014/main" id="{19AACAF6-6DBD-4DEF-832C-342B52DFE4F0}"/>
              </a:ext>
            </a:extLst>
          </p:cNvPr>
          <p:cNvSpPr>
            <a:spLocks noGrp="1"/>
          </p:cNvSpPr>
          <p:nvPr>
            <p:custDataLst>
              <p:tags r:id="rId5"/>
            </p:custDataLst>
          </p:nvPr>
        </p:nvSpPr>
        <p:spPr>
          <a:xfrm>
            <a:off x="6717792" y="1603378"/>
            <a:ext cx="4807456" cy="31115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R="0" lvl="0" algn="just" defTabSz="914400" rtl="0" eaLnBrk="1" fontAlgn="auto" latinLnBrk="0" hangingPunct="1">
              <a:lnSpc>
                <a:spcPct val="150000"/>
              </a:lnSpc>
              <a:spcBef>
                <a:spcPts val="0"/>
              </a:spcBef>
              <a:buClrTx/>
              <a:buSzTx/>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NLP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技术用于处理转录文本并将其总结为结构化的会议纪要。</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R="0" lvl="0" algn="just" defTabSz="914400" rtl="0" eaLnBrk="1" fontAlgn="auto" latinLnBrk="0" hangingPunct="1">
              <a:lnSpc>
                <a:spcPct val="150000"/>
              </a:lnSpc>
              <a:spcBef>
                <a:spcPts val="0"/>
              </a:spcBef>
              <a:buClrTx/>
              <a:buSzTx/>
              <a:tabLst/>
              <a:defRPr/>
            </a:pPr>
            <a:r>
              <a:rPr kumimoji="0" lang="en-US" altLang="zh-CN" sz="16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ChatGPT</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kumimoji="0" lang="en-US" altLang="zh-CN" sz="16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OpenAI</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p>
          <a:p>
            <a:pPr marL="285750" marR="0" lvl="0" indent="-285750" algn="just" defTabSz="914400" rtl="0" eaLnBrk="1" fontAlgn="auto" latinLnBrk="0" hangingPunct="1">
              <a:lnSpc>
                <a:spcPct val="150000"/>
              </a:lnSpc>
              <a:spcBef>
                <a:spcPts val="0"/>
              </a:spcBef>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基于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GPT-4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架构的强大语言模型，能够生成连贯且上下文相关的文本。</a:t>
            </a:r>
          </a:p>
          <a:p>
            <a:pPr marL="285750" marR="0" lvl="0" indent="-285750" algn="just" defTabSz="914400" rtl="0" eaLnBrk="1" fontAlgn="auto" latinLnBrk="0" hangingPunct="1">
              <a:lnSpc>
                <a:spcPct val="150000"/>
              </a:lnSpc>
              <a:spcBef>
                <a:spcPts val="0"/>
              </a:spcBef>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它在摘要任务中表现出色，非常适合将会议转录压缩为简洁且可操作的纪要。</a:t>
            </a:r>
          </a:p>
          <a:p>
            <a:pPr marL="285750" marR="0" lvl="0" indent="-285750" algn="just" defTabSz="914400" rtl="0" eaLnBrk="1" fontAlgn="auto" latinLnBrk="0" hangingPunct="1">
              <a:lnSpc>
                <a:spcPct val="150000"/>
              </a:lnSpc>
              <a:spcBef>
                <a:spcPts val="0"/>
              </a:spcBef>
              <a:buClrTx/>
              <a:buSzTx/>
              <a:buFont typeface="Wingdings" panose="05000000000000000000" pitchFamily="2" charset="2"/>
              <a:buChar char="Ø"/>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其通过提示指令进行定制的能力使得输出格式和内容可以根据需求调整。</a:t>
            </a:r>
          </a:p>
        </p:txBody>
      </p:sp>
      <p:pic>
        <p:nvPicPr>
          <p:cNvPr id="1026" name="Picture 2" descr="OpenAI staffers reportedly 'taken aback' by 'ominous' logo rebranding">
            <a:extLst>
              <a:ext uri="{FF2B5EF4-FFF2-40B4-BE49-F238E27FC236}">
                <a16:creationId xmlns:a16="http://schemas.microsoft.com/office/drawing/2014/main" id="{99378FC9-DD45-46E1-9037-E4E0043E5C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8084" y="5239499"/>
            <a:ext cx="1888810" cy="1180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ChatGPT? • How can ChatGPT help my business? • ui42.com">
            <a:extLst>
              <a:ext uri="{FF2B5EF4-FFF2-40B4-BE49-F238E27FC236}">
                <a16:creationId xmlns:a16="http://schemas.microsoft.com/office/drawing/2014/main" id="{57EED72E-1C79-4936-9D56-999C9B4B24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4327" y="5100013"/>
            <a:ext cx="2555394" cy="14374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ilipp Schmid on X: &quot;OpenAI has released new Whisper models ...">
            <a:extLst>
              <a:ext uri="{FF2B5EF4-FFF2-40B4-BE49-F238E27FC236}">
                <a16:creationId xmlns:a16="http://schemas.microsoft.com/office/drawing/2014/main" id="{E63555C6-63AE-4F4B-B1A4-067AE14611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749" y="4922792"/>
            <a:ext cx="5868161" cy="175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951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大模型开发- 一文搞懂Prompt Engineering（提示工程） - 大模型知识库 ...">
            <a:extLst>
              <a:ext uri="{FF2B5EF4-FFF2-40B4-BE49-F238E27FC236}">
                <a16:creationId xmlns:a16="http://schemas.microsoft.com/office/drawing/2014/main" id="{35317460-69FC-44A8-923C-34F0C9B4D8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7870" y="4369687"/>
            <a:ext cx="4938641" cy="2350427"/>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相关技术调研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1800" dirty="0">
                <a:solidFill>
                  <a:prstClr val="black"/>
                </a:solidFill>
                <a:latin typeface="微软雅黑" panose="020B0503020204020204" pitchFamily="34" charset="-122"/>
                <a:ea typeface="微软雅黑" panose="020B0503020204020204" pitchFamily="34" charset="-122"/>
              </a:rPr>
              <a:t>Related Technology Survey</a:t>
            </a:r>
          </a:p>
        </p:txBody>
      </p:sp>
      <p:sp>
        <p:nvSpPr>
          <p:cNvPr id="10" name="椭圆 9">
            <a:extLst>
              <a:ext uri="{FF2B5EF4-FFF2-40B4-BE49-F238E27FC236}">
                <a16:creationId xmlns:a16="http://schemas.microsoft.com/office/drawing/2014/main" id="{2877A471-42AB-DC68-B092-54364D1165E9}"/>
              </a:ext>
            </a:extLst>
          </p:cNvPr>
          <p:cNvSpPr/>
          <p:nvPr/>
        </p:nvSpPr>
        <p:spPr>
          <a:xfrm>
            <a:off x="879078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264650"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973851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212388"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06862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74EA030E-05E4-4907-9B7A-BB695CC53267}"/>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9" name="标题 3">
            <a:extLst>
              <a:ext uri="{FF2B5EF4-FFF2-40B4-BE49-F238E27FC236}">
                <a16:creationId xmlns:a16="http://schemas.microsoft.com/office/drawing/2014/main" id="{24872D7B-2F61-4A59-B358-490F42C9DA97}"/>
              </a:ext>
            </a:extLst>
          </p:cNvPr>
          <p:cNvSpPr>
            <a:spLocks noGrp="1"/>
          </p:cNvSpPr>
          <p:nvPr>
            <p:custDataLst>
              <p:tags r:id="rId2"/>
            </p:custDataLst>
          </p:nvPr>
        </p:nvSpPr>
        <p:spPr>
          <a:xfrm>
            <a:off x="666751" y="1057276"/>
            <a:ext cx="5868160"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200" dirty="0">
                <a:solidFill>
                  <a:prstClr val="black"/>
                </a:solidFill>
                <a:latin typeface="微软雅黑" panose="020B0503020204020204" pitchFamily="34" charset="-122"/>
                <a:ea typeface="微软雅黑" panose="020B0503020204020204" pitchFamily="34" charset="-122"/>
              </a:rPr>
              <a:t>2.3 </a:t>
            </a: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Prompt </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工程</a:t>
            </a:r>
            <a:endParaRPr lang="en-US" altLang="zh-CN" sz="220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F5B2655-92B1-4D1D-BC2F-8DDC7F02EE2C}"/>
              </a:ext>
            </a:extLst>
          </p:cNvPr>
          <p:cNvPicPr>
            <a:picLocks noChangeAspect="1"/>
          </p:cNvPicPr>
          <p:nvPr/>
        </p:nvPicPr>
        <p:blipFill>
          <a:blip r:embed="rId6"/>
          <a:stretch>
            <a:fillRect/>
          </a:stretch>
        </p:blipFill>
        <p:spPr>
          <a:xfrm>
            <a:off x="7257746" y="1200151"/>
            <a:ext cx="4267503" cy="5403849"/>
          </a:xfrm>
          <a:prstGeom prst="rect">
            <a:avLst/>
          </a:prstGeom>
        </p:spPr>
      </p:pic>
      <p:sp>
        <p:nvSpPr>
          <p:cNvPr id="19" name="标题 3">
            <a:extLst>
              <a:ext uri="{FF2B5EF4-FFF2-40B4-BE49-F238E27FC236}">
                <a16:creationId xmlns:a16="http://schemas.microsoft.com/office/drawing/2014/main" id="{2D4FB9B9-3D2F-4C6D-9D99-86298E48A17B}"/>
              </a:ext>
            </a:extLst>
          </p:cNvPr>
          <p:cNvSpPr>
            <a:spLocks noGrp="1"/>
          </p:cNvSpPr>
          <p:nvPr>
            <p:custDataLst>
              <p:tags r:id="rId3"/>
            </p:custDataLst>
          </p:nvPr>
        </p:nvSpPr>
        <p:spPr>
          <a:xfrm>
            <a:off x="666750" y="1603378"/>
            <a:ext cx="6213021" cy="31115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R="0" lvl="0" algn="just" defTabSz="914400" rtl="0" eaLnBrk="1" fontAlgn="auto" latinLnBrk="0" hangingPunct="1">
              <a:lnSpc>
                <a:spcPct val="150000"/>
              </a:lnSpc>
              <a:spcBef>
                <a:spcPts val="0"/>
              </a:spcBef>
              <a:buClrTx/>
              <a:buSzTx/>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提示工程是利用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ChatGPT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生成会议纪要的关键环节。它涉及设计有效的提示，以引导模型生成所需的输出：</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a:p>
            <a:pPr marR="0" lvl="0" algn="just" defTabSz="914400" rtl="0" eaLnBrk="1" fontAlgn="auto" latinLnBrk="0" hangingPunct="1">
              <a:lnSpc>
                <a:spcPct val="150000"/>
              </a:lnSpc>
              <a:spcBef>
                <a:spcPts val="0"/>
              </a:spcBef>
              <a:buClrTx/>
              <a:buSzTx/>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关键考虑因素：</a:t>
            </a:r>
          </a:p>
          <a:p>
            <a:pPr marL="285750" marR="0" lvl="0" indent="-285750" algn="just" defTabSz="914400" rtl="0" eaLnBrk="1" fontAlgn="auto" latinLnBrk="0" hangingPunct="1">
              <a:lnSpc>
                <a:spcPct val="150000"/>
              </a:lnSpc>
              <a:spcBef>
                <a:spcPts val="0"/>
              </a:spcBef>
              <a:buClrTx/>
              <a:buSzTx/>
              <a:buFont typeface="Wingdings" panose="05000000000000000000" pitchFamily="2" charset="2"/>
              <a:buChar char="Ø"/>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清晰性</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：提示必须清晰明确，以确保模型理解任务。</a:t>
            </a:r>
          </a:p>
          <a:p>
            <a:pPr marL="285750" marR="0" lvl="0" indent="-285750" algn="just" defTabSz="914400" rtl="0" eaLnBrk="1" fontAlgn="auto" latinLnBrk="0" hangingPunct="1">
              <a:lnSpc>
                <a:spcPct val="150000"/>
              </a:lnSpc>
              <a:spcBef>
                <a:spcPts val="0"/>
              </a:spcBef>
              <a:buClrTx/>
              <a:buSzTx/>
              <a:buFont typeface="Wingdings" panose="05000000000000000000" pitchFamily="2" charset="2"/>
              <a:buChar char="Ø"/>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上下文</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：提供足够的上下文（如会议类型、参与者）有助于模型生成更相关的摘要。</a:t>
            </a:r>
          </a:p>
          <a:p>
            <a:pPr marL="285750" marR="0" lvl="0" indent="-285750" algn="just" defTabSz="914400" rtl="0" eaLnBrk="1" fontAlgn="auto" latinLnBrk="0" hangingPunct="1">
              <a:lnSpc>
                <a:spcPct val="150000"/>
              </a:lnSpc>
              <a:spcBef>
                <a:spcPts val="0"/>
              </a:spcBef>
              <a:buClrTx/>
              <a:buSzTx/>
              <a:buFont typeface="Wingdings" panose="05000000000000000000" pitchFamily="2" charset="2"/>
              <a:buChar char="Ø"/>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格式化</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：关于输出格式的指令（如项目符号、标题）确保一致性和可读性。</a:t>
            </a:r>
          </a:p>
        </p:txBody>
      </p:sp>
    </p:spTree>
    <p:extLst>
      <p:ext uri="{BB962C8B-B14F-4D97-AF65-F5344CB8AC3E}">
        <p14:creationId xmlns:p14="http://schemas.microsoft.com/office/powerpoint/2010/main" val="856554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1973</Words>
  <Application>Microsoft Office PowerPoint</Application>
  <PresentationFormat>宽屏</PresentationFormat>
  <Paragraphs>165</Paragraphs>
  <Slides>23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等线</vt:lpstr>
      <vt:lpstr>微软雅黑</vt:lpstr>
      <vt:lpstr>Arial</vt:lpstr>
      <vt:lpstr>Wingdings</vt:lpstr>
      <vt:lpstr>1_Office 主题​​</vt:lpstr>
      <vt:lpstr>会议纪要助手：一款 AI 驱动的工具，用于快速将会议录音转换为会议纪要 Meeting Minutes Assistant: An AI-powered tool for quickly converting meeting recordings into meeting minutes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会议纪要助手：一款 AI 驱动的工具，用于快速将会议录音转换为会议纪要 Meeting Minutes Assistant: An AI-powered tool for quickly converting meeting recordings into meeting minutes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三维图像传感器信号增强网络的轻量化方法 Lightweight Method for 3D Image Sensor Signal Enhancement Network</dc:title>
  <dc:creator>Minmus Lin</dc:creator>
  <cp:lastModifiedBy>Lin Minmus</cp:lastModifiedBy>
  <cp:revision>47</cp:revision>
  <dcterms:created xsi:type="dcterms:W3CDTF">2024-04-26T08:38:38Z</dcterms:created>
  <dcterms:modified xsi:type="dcterms:W3CDTF">2024-12-27T04:47:46Z</dcterms:modified>
</cp:coreProperties>
</file>